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6"/>
  </p:notesMasterIdLst>
  <p:sldIdLst>
    <p:sldId id="256" r:id="rId2"/>
    <p:sldId id="257" r:id="rId3"/>
    <p:sldId id="258" r:id="rId4"/>
    <p:sldId id="259" r:id="rId5"/>
    <p:sldId id="267" r:id="rId6"/>
    <p:sldId id="260" r:id="rId7"/>
    <p:sldId id="261" r:id="rId8"/>
    <p:sldId id="262" r:id="rId9"/>
    <p:sldId id="263" r:id="rId10"/>
    <p:sldId id="264" r:id="rId11"/>
    <p:sldId id="265" r:id="rId12"/>
    <p:sldId id="268" r:id="rId13"/>
    <p:sldId id="270" r:id="rId14"/>
    <p:sldId id="269" r:id="rId15"/>
  </p:sldIdLst>
  <p:sldSz cx="18288000" cy="10287000"/>
  <p:notesSz cx="6858000" cy="9144000"/>
  <p:embeddedFontLst>
    <p:embeddedFont>
      <p:font typeface="Bobby Jones Soft" pitchFamily="2" charset="77"/>
      <p:regular r:id="rId17"/>
    </p:embeddedFont>
    <p:embeddedFont>
      <p:font typeface="Calibri" panose="020F0502020204030204" pitchFamily="34" charset="0"/>
      <p:regular r:id="rId18"/>
      <p:bold r:id="rId19"/>
      <p:italic r:id="rId20"/>
      <p:boldItalic r:id="rId21"/>
    </p:embeddedFont>
    <p:embeddedFont>
      <p:font typeface="Poppins" pitchFamily="2" charset="77"/>
      <p:regular r:id="rId22"/>
      <p:bold r:id="rId23"/>
      <p:italic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1" autoAdjust="0"/>
    <p:restoredTop sz="70977" autoAdjust="0"/>
  </p:normalViewPr>
  <p:slideViewPr>
    <p:cSldViewPr>
      <p:cViewPr varScale="1">
        <p:scale>
          <a:sx n="56" d="100"/>
          <a:sy n="56" d="100"/>
        </p:scale>
        <p:origin x="1744"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25.11.2024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GB" dirty="0"/>
              <a:t>Good morning everyone, today I am here to talk to you about how important it is that we take care of our air.</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Now, how many times a day do you think we breathe in?</a:t>
            </a:r>
          </a:p>
          <a:p>
            <a:endParaRPr lang="en-US" dirty="0"/>
          </a:p>
          <a:p>
            <a:r>
              <a:rPr lang="en-US" dirty="0"/>
              <a:t>Who wants to put their hand up and make a guess?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The actual answer is 22,000 times a day! So you can see why is it really important that we are breathing in clean air not dirty air.</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This assembly is part of the work to help spread the message about taking care of our air to as many people in Colchester as possible to help you to take action! So here are some things that you could do:</a:t>
            </a:r>
          </a:p>
          <a:p>
            <a:endParaRPr lang="en-US" dirty="0"/>
          </a:p>
          <a:p>
            <a:r>
              <a:rPr lang="en-US" dirty="0"/>
              <a:t>Think about how you travel, whether this is to school, to see your friends and family, to the shops or into the city </a:t>
            </a:r>
            <a:r>
              <a:rPr lang="en-US" dirty="0" err="1"/>
              <a:t>centre</a:t>
            </a:r>
            <a:r>
              <a:rPr lang="en-US" dirty="0"/>
              <a:t>. Can you walk, cycle or take the bus instead? If you are going in a car, can you remind your adults to switch of the engine when you are stopped?</a:t>
            </a:r>
          </a:p>
          <a:p>
            <a:endParaRPr lang="en-US" dirty="0"/>
          </a:p>
          <a:p>
            <a:r>
              <a:rPr lang="en-US" dirty="0"/>
              <a:t>Look out for each other, no matter how you are travelling, you should show respect and be patient with other people on the pavement and road by waiting for the green man to cross, cycling safely by signing up to do your </a:t>
            </a:r>
            <a:r>
              <a:rPr lang="en-US" dirty="0" err="1"/>
              <a:t>Bikeability</a:t>
            </a:r>
            <a:r>
              <a:rPr lang="en-US" dirty="0"/>
              <a:t> training and when you are in a car, reminding your adults to give cyclists plenty of space.</a:t>
            </a:r>
          </a:p>
          <a:p>
            <a:endParaRPr lang="en-US" dirty="0"/>
          </a:p>
          <a:p>
            <a:r>
              <a:rPr lang="en-US" dirty="0"/>
              <a:t>Tell others about what you have learnt to help share the message. </a:t>
            </a:r>
          </a:p>
          <a:p>
            <a:endParaRPr lang="en-US" dirty="0"/>
          </a:p>
          <a:p>
            <a:r>
              <a:rPr lang="en-US" dirty="0"/>
              <a:t>Hands up if you think you can XX – ask you adults to turn the car engine off when you are stopped, walk, cycle or scoot for short journeys, do your </a:t>
            </a:r>
            <a:r>
              <a:rPr lang="en-US" dirty="0" err="1"/>
              <a:t>bikeability</a:t>
            </a:r>
            <a:r>
              <a:rPr lang="en-US" dirty="0"/>
              <a:t> training.</a:t>
            </a:r>
          </a:p>
          <a:p>
            <a:endParaRPr lang="en-US" dirty="0"/>
          </a:p>
          <a:p>
            <a:r>
              <a:rPr lang="en-US" dirty="0"/>
              <a:t>It would be amazing if all of you could do just one thing to help our air.</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240B51-B3CF-3C74-3DE6-794D8E2770B3}"/>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F138A182-AD84-1CFE-8A8D-98D950568704}"/>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C2537690-4B58-DE9E-0E51-38746C522CFA}"/>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0B2DF39C-6C43-CA17-2067-5DD62956183D}"/>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000B87E2-18A1-0C35-F16B-851636A56C84}"/>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individual actions might seem small but together they will make a big difference. If we take sand as an example, each grain of sand is really small, but when you have lots of sand together, you get a lovely sandy beach and that is what it is like when everyone works together to take </a:t>
            </a:r>
            <a:r>
              <a:rPr lang="en-US"/>
              <a:t>action to help take care of our air. </a:t>
            </a:r>
            <a:endParaRPr lang="en-US" dirty="0"/>
          </a:p>
        </p:txBody>
      </p:sp>
      <p:sp>
        <p:nvSpPr>
          <p:cNvPr id="6" name="Footer Placeholder 5">
            <a:extLst>
              <a:ext uri="{FF2B5EF4-FFF2-40B4-BE49-F238E27FC236}">
                <a16:creationId xmlns:a16="http://schemas.microsoft.com/office/drawing/2014/main" id="{7586F694-F1CF-3086-C248-6F79A1AEBEBF}"/>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B2B2F94D-5E4D-98C4-A400-30874241DB9B}"/>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8542250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Thank you everyone for listening and being an amazing audience!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Firstly, I'd like you to have a look at this photo of Colchester and think about whether the air looks clean or dirty. Hands up if you think it looks clean, and hands up if you think it look dirty?</a:t>
            </a:r>
          </a:p>
          <a:p>
            <a:endParaRPr lang="en-US" dirty="0"/>
          </a:p>
          <a:p>
            <a:r>
              <a:rPr lang="en-US" dirty="0"/>
              <a:t>I think it does look quite clean, but that doesn't mean that there isn't any pollution in the air. Air pollution particles are very small, too small for our eyes to see and we can't always smell it so it can be difficult to know if air pollution is there.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If the particles were big enough for us to see, it might look a bit like this and I don't think any of us would want to breathe this in.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So what actually is air pollution?</a:t>
            </a:r>
          </a:p>
          <a:p>
            <a:endParaRPr lang="en-US" dirty="0"/>
          </a:p>
          <a:p>
            <a:r>
              <a:rPr lang="en-US" dirty="0"/>
              <a:t>It is toxic or bad substances in the air and if you are into science, you might </a:t>
            </a:r>
            <a:r>
              <a:rPr lang="en-US" dirty="0" err="1"/>
              <a:t>recognise</a:t>
            </a:r>
            <a:r>
              <a:rPr lang="en-US" dirty="0"/>
              <a:t> some of these including nitrogen dioxide, carbon monoxide and particulate matter.</a:t>
            </a:r>
          </a:p>
          <a:p>
            <a:endParaRPr lang="en-US" dirty="0"/>
          </a:p>
          <a:p>
            <a:r>
              <a:rPr lang="en-US" dirty="0"/>
              <a:t>These substances are harmful to humans but also to other living beings like animals and plants.</a:t>
            </a:r>
          </a:p>
          <a:p>
            <a:endParaRPr lang="en-US" dirty="0"/>
          </a:p>
          <a:p>
            <a:r>
              <a:rPr lang="en-US" dirty="0"/>
              <a:t>Because air pollution is hard to spot, most people unfortunately breathe it in every day without </a:t>
            </a:r>
            <a:r>
              <a:rPr lang="en-US" dirty="0" err="1"/>
              <a:t>realising</a:t>
            </a:r>
            <a:r>
              <a:rPr lang="en-US" dirty="0"/>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There are lots of different causes of air pollution.</a:t>
            </a:r>
          </a:p>
          <a:p>
            <a:endParaRPr lang="en-US" dirty="0"/>
          </a:p>
          <a:p>
            <a:r>
              <a:rPr lang="en-US" dirty="0"/>
              <a:t>Does anyone want to make a guess about what causes air pollution?</a:t>
            </a:r>
          </a:p>
          <a:p>
            <a:endParaRPr lang="en-US" dirty="0"/>
          </a:p>
          <a:p>
            <a:r>
              <a:rPr lang="en-US" dirty="0"/>
              <a:t>Or hands up if you think XX causes air pollution – cars &amp; buses, trees, burning wood, walking, farming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The main cause of air pollution in towns and cities is exhaust fumes from cars, vans, buses and lorries but it can also be produced by industry, farming and burning wood. </a:t>
            </a:r>
          </a:p>
          <a:p>
            <a:endParaRPr lang="en-US" dirty="0"/>
          </a:p>
          <a:p>
            <a:r>
              <a:rPr lang="en-US" dirty="0"/>
              <a:t>30% of air pollution is from drivers leaving their engine on when stopped and this is called engine idling.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An idling engine can produce this much pollution in just one minute! That's a lot of pollution so encouraging drivers turning off their engine when they are stopped is really important. For example, outside schools when your adults are waiting to pick you up.</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Why is air pollution a problem in Colchester?</a:t>
            </a:r>
          </a:p>
          <a:p>
            <a:endParaRPr lang="en-US" dirty="0"/>
          </a:p>
          <a:p>
            <a:r>
              <a:rPr lang="en-US" dirty="0"/>
              <a:t>As I am sure all of you know, Colchester is very old city with narrow streets. This means that air pollution can't get blown away by the wind and gets stuck. It builds up and then we breathe it in.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This can be a problem, especially near schools because breathing in air pollution is particularly bad for children. This is because you are still growing and it can affect the growth and development of your lungs and other important parts of your body.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11/25/24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11/25/24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11/25/24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11/25/24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7.sv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CB615"/>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FF"/>
            </a:solidFill>
            <a:ln w="95250" cap="rnd">
              <a:solidFill>
                <a:srgbClr val="FFFFFF"/>
              </a:solidFill>
              <a:prstDash val="solid"/>
              <a:round/>
            </a:ln>
          </p:spPr>
          <p:txBody>
            <a:bodyPr/>
            <a:lstStyle/>
            <a:p>
              <a:endParaRPr lang="en-GB"/>
            </a:p>
          </p:txBody>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5233809" y="1306625"/>
            <a:ext cx="7820382" cy="7673749"/>
          </a:xfrm>
          <a:custGeom>
            <a:avLst/>
            <a:gdLst/>
            <a:ahLst/>
            <a:cxnLst/>
            <a:rect l="l" t="t" r="r" b="b"/>
            <a:pathLst>
              <a:path w="7820382" h="7673749">
                <a:moveTo>
                  <a:pt x="0" y="0"/>
                </a:moveTo>
                <a:lnTo>
                  <a:pt x="7820382" y="0"/>
                </a:lnTo>
                <a:lnTo>
                  <a:pt x="7820382" y="7673750"/>
                </a:lnTo>
                <a:lnTo>
                  <a:pt x="0" y="7673750"/>
                </a:lnTo>
                <a:lnTo>
                  <a:pt x="0" y="0"/>
                </a:lnTo>
                <a:close/>
              </a:path>
            </a:pathLst>
          </a:custGeom>
          <a:blipFill>
            <a:blip r:embed="rId3"/>
            <a:stretch>
              <a:fillRect/>
            </a:stretch>
          </a:blipFill>
        </p:spPr>
        <p:txBody>
          <a:bodyPr/>
          <a:lstStyle/>
          <a:p>
            <a:endParaRPr lang="en-GB"/>
          </a:p>
        </p:txBody>
      </p:sp>
      <p:sp>
        <p:nvSpPr>
          <p:cNvPr id="6" name="Freeform 6"/>
          <p:cNvSpPr/>
          <p:nvPr/>
        </p:nvSpPr>
        <p:spPr>
          <a:xfrm>
            <a:off x="182222" y="9294313"/>
            <a:ext cx="1692955" cy="992687"/>
          </a:xfrm>
          <a:custGeom>
            <a:avLst/>
            <a:gdLst/>
            <a:ahLst/>
            <a:cxnLst/>
            <a:rect l="l" t="t" r="r" b="b"/>
            <a:pathLst>
              <a:path w="1692955" h="992687">
                <a:moveTo>
                  <a:pt x="0" y="0"/>
                </a:moveTo>
                <a:lnTo>
                  <a:pt x="1692956" y="0"/>
                </a:lnTo>
                <a:lnTo>
                  <a:pt x="1692956" y="992687"/>
                </a:lnTo>
                <a:lnTo>
                  <a:pt x="0" y="992687"/>
                </a:lnTo>
                <a:lnTo>
                  <a:pt x="0" y="0"/>
                </a:lnTo>
                <a:close/>
              </a:path>
            </a:pathLst>
          </a:custGeom>
          <a:blipFill>
            <a:blip r:embed="rId4"/>
            <a:stretch>
              <a:fillRect/>
            </a:stretch>
          </a:blipFill>
        </p:spPr>
        <p:txBody>
          <a:bodyPr/>
          <a:lstStyle/>
          <a:p>
            <a:endParaRPr lang="en-GB"/>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000000">
                <a:alpha val="0"/>
              </a:srgbClr>
            </a:solidFill>
            <a:ln w="95250" cap="rnd">
              <a:solidFill>
                <a:srgbClr val="FCB615"/>
              </a:solidFill>
              <a:prstDash val="solid"/>
              <a:round/>
            </a:ln>
          </p:spPr>
          <p:txBody>
            <a:bodyPr/>
            <a:lstStyle/>
            <a:p>
              <a:endParaRPr lang="en-GB"/>
            </a:p>
          </p:txBody>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82222" y="9294313"/>
            <a:ext cx="1692955" cy="992687"/>
          </a:xfrm>
          <a:custGeom>
            <a:avLst/>
            <a:gdLst/>
            <a:ahLst/>
            <a:cxnLst/>
            <a:rect l="l" t="t" r="r" b="b"/>
            <a:pathLst>
              <a:path w="1692955" h="992687">
                <a:moveTo>
                  <a:pt x="0" y="0"/>
                </a:moveTo>
                <a:lnTo>
                  <a:pt x="1692956" y="0"/>
                </a:lnTo>
                <a:lnTo>
                  <a:pt x="1692956" y="992687"/>
                </a:lnTo>
                <a:lnTo>
                  <a:pt x="0" y="992687"/>
                </a:lnTo>
                <a:lnTo>
                  <a:pt x="0" y="0"/>
                </a:lnTo>
                <a:close/>
              </a:path>
            </a:pathLst>
          </a:custGeom>
          <a:blipFill>
            <a:blip r:embed="rId3"/>
            <a:stretch>
              <a:fillRect/>
            </a:stretch>
          </a:blipFill>
        </p:spPr>
        <p:txBody>
          <a:bodyPr/>
          <a:lstStyle/>
          <a:p>
            <a:endParaRPr lang="en-GB"/>
          </a:p>
        </p:txBody>
      </p:sp>
      <p:sp>
        <p:nvSpPr>
          <p:cNvPr id="6" name="Freeform 6"/>
          <p:cNvSpPr/>
          <p:nvPr/>
        </p:nvSpPr>
        <p:spPr>
          <a:xfrm>
            <a:off x="3906359" y="5029825"/>
            <a:ext cx="5999629" cy="5257175"/>
          </a:xfrm>
          <a:custGeom>
            <a:avLst/>
            <a:gdLst/>
            <a:ahLst/>
            <a:cxnLst/>
            <a:rect l="l" t="t" r="r" b="b"/>
            <a:pathLst>
              <a:path w="5999629" h="5257175">
                <a:moveTo>
                  <a:pt x="0" y="0"/>
                </a:moveTo>
                <a:lnTo>
                  <a:pt x="5999629" y="0"/>
                </a:lnTo>
                <a:lnTo>
                  <a:pt x="5999629" y="5257175"/>
                </a:lnTo>
                <a:lnTo>
                  <a:pt x="0" y="5257175"/>
                </a:lnTo>
                <a:lnTo>
                  <a:pt x="0" y="0"/>
                </a:lnTo>
                <a:close/>
              </a:path>
            </a:pathLst>
          </a:custGeom>
          <a:blipFill>
            <a:blip r:embed="rId4"/>
            <a:stretch>
              <a:fillRect/>
            </a:stretch>
          </a:blipFill>
        </p:spPr>
        <p:txBody>
          <a:bodyPr/>
          <a:lstStyle/>
          <a:p>
            <a:endParaRPr lang="en-GB"/>
          </a:p>
        </p:txBody>
      </p:sp>
      <p:sp>
        <p:nvSpPr>
          <p:cNvPr id="7" name="Freeform 7"/>
          <p:cNvSpPr/>
          <p:nvPr/>
        </p:nvSpPr>
        <p:spPr>
          <a:xfrm rot="-626152">
            <a:off x="10757145" y="6780728"/>
            <a:ext cx="1117053" cy="1755368"/>
          </a:xfrm>
          <a:custGeom>
            <a:avLst/>
            <a:gdLst/>
            <a:ahLst/>
            <a:cxnLst/>
            <a:rect l="l" t="t" r="r" b="b"/>
            <a:pathLst>
              <a:path w="1117053" h="1755368">
                <a:moveTo>
                  <a:pt x="0" y="0"/>
                </a:moveTo>
                <a:lnTo>
                  <a:pt x="1117053" y="0"/>
                </a:lnTo>
                <a:lnTo>
                  <a:pt x="1117053" y="1755369"/>
                </a:lnTo>
                <a:lnTo>
                  <a:pt x="0" y="17553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8" name="TextBox 8"/>
          <p:cNvSpPr txBox="1"/>
          <p:nvPr/>
        </p:nvSpPr>
        <p:spPr>
          <a:xfrm>
            <a:off x="2597461" y="1612455"/>
            <a:ext cx="13093079" cy="2835651"/>
          </a:xfrm>
          <a:prstGeom prst="rect">
            <a:avLst/>
          </a:prstGeom>
        </p:spPr>
        <p:txBody>
          <a:bodyPr lIns="0" tIns="0" rIns="0" bIns="0" rtlCol="0" anchor="t">
            <a:spAutoFit/>
          </a:bodyPr>
          <a:lstStyle/>
          <a:p>
            <a:pPr algn="ctr">
              <a:lnSpc>
                <a:spcPts val="11396"/>
              </a:lnSpc>
              <a:spcBef>
                <a:spcPct val="0"/>
              </a:spcBef>
            </a:pPr>
            <a:r>
              <a:rPr lang="en-US" sz="8140">
                <a:solidFill>
                  <a:srgbClr val="FCB615"/>
                </a:solidFill>
                <a:latin typeface="Bobby Jones Soft"/>
                <a:ea typeface="Bobby Jones Soft"/>
                <a:cs typeface="Bobby Jones Soft"/>
                <a:sym typeface="Bobby Jones Soft"/>
              </a:rPr>
              <a:t>How many times a day do we breathe in?</a:t>
            </a:r>
          </a:p>
        </p:txBody>
      </p:sp>
      <p:sp>
        <p:nvSpPr>
          <p:cNvPr id="9" name="Freeform 9"/>
          <p:cNvSpPr/>
          <p:nvPr/>
        </p:nvSpPr>
        <p:spPr>
          <a:xfrm rot="-136051">
            <a:off x="11622354" y="5786567"/>
            <a:ext cx="1099169" cy="1727266"/>
          </a:xfrm>
          <a:custGeom>
            <a:avLst/>
            <a:gdLst/>
            <a:ahLst/>
            <a:cxnLst/>
            <a:rect l="l" t="t" r="r" b="b"/>
            <a:pathLst>
              <a:path w="1099169" h="1727266">
                <a:moveTo>
                  <a:pt x="0" y="0"/>
                </a:moveTo>
                <a:lnTo>
                  <a:pt x="1099169" y="0"/>
                </a:lnTo>
                <a:lnTo>
                  <a:pt x="1099169" y="1727266"/>
                </a:lnTo>
                <a:lnTo>
                  <a:pt x="0" y="17272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0" name="Freeform 10"/>
          <p:cNvSpPr/>
          <p:nvPr/>
        </p:nvSpPr>
        <p:spPr>
          <a:xfrm rot="871290">
            <a:off x="12409798" y="6781942"/>
            <a:ext cx="1313857" cy="2064633"/>
          </a:xfrm>
          <a:custGeom>
            <a:avLst/>
            <a:gdLst/>
            <a:ahLst/>
            <a:cxnLst/>
            <a:rect l="l" t="t" r="r" b="b"/>
            <a:pathLst>
              <a:path w="1313857" h="2064633">
                <a:moveTo>
                  <a:pt x="0" y="0"/>
                </a:moveTo>
                <a:lnTo>
                  <a:pt x="1313858" y="0"/>
                </a:lnTo>
                <a:lnTo>
                  <a:pt x="1313858" y="2064633"/>
                </a:lnTo>
                <a:lnTo>
                  <a:pt x="0" y="20646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000000">
                <a:alpha val="0"/>
              </a:srgbClr>
            </a:solidFill>
            <a:ln w="95250" cap="rnd">
              <a:solidFill>
                <a:srgbClr val="FCB615"/>
              </a:solidFill>
              <a:prstDash val="solid"/>
              <a:round/>
            </a:ln>
          </p:spPr>
          <p:txBody>
            <a:bodyPr/>
            <a:lstStyle/>
            <a:p>
              <a:endParaRPr lang="en-GB"/>
            </a:p>
          </p:txBody>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82222" y="9294313"/>
            <a:ext cx="1692955" cy="992687"/>
          </a:xfrm>
          <a:custGeom>
            <a:avLst/>
            <a:gdLst/>
            <a:ahLst/>
            <a:cxnLst/>
            <a:rect l="l" t="t" r="r" b="b"/>
            <a:pathLst>
              <a:path w="1692955" h="992687">
                <a:moveTo>
                  <a:pt x="0" y="0"/>
                </a:moveTo>
                <a:lnTo>
                  <a:pt x="1692956" y="0"/>
                </a:lnTo>
                <a:lnTo>
                  <a:pt x="1692956" y="992687"/>
                </a:lnTo>
                <a:lnTo>
                  <a:pt x="0" y="992687"/>
                </a:lnTo>
                <a:lnTo>
                  <a:pt x="0" y="0"/>
                </a:lnTo>
                <a:close/>
              </a:path>
            </a:pathLst>
          </a:custGeom>
          <a:blipFill>
            <a:blip r:embed="rId3"/>
            <a:stretch>
              <a:fillRect/>
            </a:stretch>
          </a:blipFill>
        </p:spPr>
        <p:txBody>
          <a:bodyPr/>
          <a:lstStyle/>
          <a:p>
            <a:endParaRPr lang="en-GB"/>
          </a:p>
        </p:txBody>
      </p:sp>
      <p:sp>
        <p:nvSpPr>
          <p:cNvPr id="6" name="Freeform 6"/>
          <p:cNvSpPr/>
          <p:nvPr/>
        </p:nvSpPr>
        <p:spPr>
          <a:xfrm>
            <a:off x="3906359" y="5029825"/>
            <a:ext cx="5999629" cy="5257175"/>
          </a:xfrm>
          <a:custGeom>
            <a:avLst/>
            <a:gdLst/>
            <a:ahLst/>
            <a:cxnLst/>
            <a:rect l="l" t="t" r="r" b="b"/>
            <a:pathLst>
              <a:path w="5999629" h="5257175">
                <a:moveTo>
                  <a:pt x="0" y="0"/>
                </a:moveTo>
                <a:lnTo>
                  <a:pt x="5999629" y="0"/>
                </a:lnTo>
                <a:lnTo>
                  <a:pt x="5999629" y="5257175"/>
                </a:lnTo>
                <a:lnTo>
                  <a:pt x="0" y="5257175"/>
                </a:lnTo>
                <a:lnTo>
                  <a:pt x="0" y="0"/>
                </a:lnTo>
                <a:close/>
              </a:path>
            </a:pathLst>
          </a:custGeom>
          <a:blipFill>
            <a:blip r:embed="rId4"/>
            <a:stretch>
              <a:fillRect/>
            </a:stretch>
          </a:blipFill>
        </p:spPr>
        <p:txBody>
          <a:bodyPr/>
          <a:lstStyle/>
          <a:p>
            <a:endParaRPr lang="en-GB"/>
          </a:p>
        </p:txBody>
      </p:sp>
      <p:sp>
        <p:nvSpPr>
          <p:cNvPr id="7" name="TextBox 7"/>
          <p:cNvSpPr txBox="1"/>
          <p:nvPr/>
        </p:nvSpPr>
        <p:spPr>
          <a:xfrm>
            <a:off x="2597461" y="1612455"/>
            <a:ext cx="13093079" cy="2835651"/>
          </a:xfrm>
          <a:prstGeom prst="rect">
            <a:avLst/>
          </a:prstGeom>
        </p:spPr>
        <p:txBody>
          <a:bodyPr lIns="0" tIns="0" rIns="0" bIns="0" rtlCol="0" anchor="t">
            <a:spAutoFit/>
          </a:bodyPr>
          <a:lstStyle/>
          <a:p>
            <a:pPr algn="ctr">
              <a:lnSpc>
                <a:spcPts val="11396"/>
              </a:lnSpc>
              <a:spcBef>
                <a:spcPct val="0"/>
              </a:spcBef>
            </a:pPr>
            <a:r>
              <a:rPr lang="en-US" sz="8140">
                <a:solidFill>
                  <a:srgbClr val="FCB615"/>
                </a:solidFill>
                <a:latin typeface="Bobby Jones Soft"/>
                <a:ea typeface="Bobby Jones Soft"/>
                <a:cs typeface="Bobby Jones Soft"/>
                <a:sym typeface="Bobby Jones Soft"/>
              </a:rPr>
              <a:t>How many times a day do we breathe in?</a:t>
            </a:r>
          </a:p>
        </p:txBody>
      </p:sp>
      <p:sp>
        <p:nvSpPr>
          <p:cNvPr id="8" name="TextBox 8"/>
          <p:cNvSpPr txBox="1"/>
          <p:nvPr/>
        </p:nvSpPr>
        <p:spPr>
          <a:xfrm>
            <a:off x="10185576" y="6239268"/>
            <a:ext cx="3735420" cy="1727201"/>
          </a:xfrm>
          <a:prstGeom prst="rect">
            <a:avLst/>
          </a:prstGeom>
        </p:spPr>
        <p:txBody>
          <a:bodyPr lIns="0" tIns="0" rIns="0" bIns="0" rtlCol="0" anchor="t">
            <a:spAutoFit/>
          </a:bodyPr>
          <a:lstStyle/>
          <a:p>
            <a:pPr algn="ctr">
              <a:lnSpc>
                <a:spcPts val="13999"/>
              </a:lnSpc>
              <a:spcBef>
                <a:spcPct val="0"/>
              </a:spcBef>
            </a:pPr>
            <a:r>
              <a:rPr lang="en-US" sz="9999">
                <a:solidFill>
                  <a:srgbClr val="FCB615"/>
                </a:solidFill>
                <a:latin typeface="Bobby Jones Soft"/>
                <a:ea typeface="Bobby Jones Soft"/>
                <a:cs typeface="Bobby Jones Soft"/>
                <a:sym typeface="Bobby Jones Soft"/>
              </a:rPr>
              <a:t>22,000!</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000000">
                <a:alpha val="0"/>
              </a:srgbClr>
            </a:solidFill>
            <a:ln w="95250" cap="rnd">
              <a:solidFill>
                <a:srgbClr val="FCB615"/>
              </a:solidFill>
              <a:prstDash val="solid"/>
              <a:round/>
            </a:ln>
          </p:spPr>
          <p:txBody>
            <a:bodyPr/>
            <a:lstStyle/>
            <a:p>
              <a:endParaRPr lang="en-GB"/>
            </a:p>
          </p:txBody>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82222" y="9294313"/>
            <a:ext cx="1692955" cy="992687"/>
          </a:xfrm>
          <a:custGeom>
            <a:avLst/>
            <a:gdLst/>
            <a:ahLst/>
            <a:cxnLst/>
            <a:rect l="l" t="t" r="r" b="b"/>
            <a:pathLst>
              <a:path w="1692955" h="992687">
                <a:moveTo>
                  <a:pt x="0" y="0"/>
                </a:moveTo>
                <a:lnTo>
                  <a:pt x="1692956" y="0"/>
                </a:lnTo>
                <a:lnTo>
                  <a:pt x="1692956" y="992687"/>
                </a:lnTo>
                <a:lnTo>
                  <a:pt x="0" y="992687"/>
                </a:lnTo>
                <a:lnTo>
                  <a:pt x="0" y="0"/>
                </a:lnTo>
                <a:close/>
              </a:path>
            </a:pathLst>
          </a:custGeom>
          <a:blipFill>
            <a:blip r:embed="rId3"/>
            <a:stretch>
              <a:fillRect/>
            </a:stretch>
          </a:blipFill>
        </p:spPr>
        <p:txBody>
          <a:bodyPr/>
          <a:lstStyle/>
          <a:p>
            <a:endParaRPr lang="en-GB"/>
          </a:p>
        </p:txBody>
      </p:sp>
      <p:sp>
        <p:nvSpPr>
          <p:cNvPr id="6" name="Freeform 6"/>
          <p:cNvSpPr/>
          <p:nvPr/>
        </p:nvSpPr>
        <p:spPr>
          <a:xfrm>
            <a:off x="84894" y="4325780"/>
            <a:ext cx="5831077" cy="4234820"/>
          </a:xfrm>
          <a:custGeom>
            <a:avLst/>
            <a:gdLst/>
            <a:ahLst/>
            <a:cxnLst/>
            <a:rect l="l" t="t" r="r" b="b"/>
            <a:pathLst>
              <a:path w="5831077" h="4234820">
                <a:moveTo>
                  <a:pt x="0" y="0"/>
                </a:moveTo>
                <a:lnTo>
                  <a:pt x="5831077" y="0"/>
                </a:lnTo>
                <a:lnTo>
                  <a:pt x="5831077" y="4234820"/>
                </a:lnTo>
                <a:lnTo>
                  <a:pt x="0" y="4234820"/>
                </a:lnTo>
                <a:lnTo>
                  <a:pt x="0" y="0"/>
                </a:lnTo>
                <a:close/>
              </a:path>
            </a:pathLst>
          </a:custGeom>
          <a:blipFill>
            <a:blip r:embed="rId4"/>
            <a:stretch>
              <a:fillRect/>
            </a:stretch>
          </a:blipFill>
        </p:spPr>
        <p:txBody>
          <a:bodyPr/>
          <a:lstStyle/>
          <a:p>
            <a:endParaRPr lang="en-GB"/>
          </a:p>
        </p:txBody>
      </p:sp>
      <p:sp>
        <p:nvSpPr>
          <p:cNvPr id="7" name="Freeform 7"/>
          <p:cNvSpPr/>
          <p:nvPr/>
        </p:nvSpPr>
        <p:spPr>
          <a:xfrm>
            <a:off x="13704966" y="5454491"/>
            <a:ext cx="4308876" cy="4761189"/>
          </a:xfrm>
          <a:custGeom>
            <a:avLst/>
            <a:gdLst/>
            <a:ahLst/>
            <a:cxnLst/>
            <a:rect l="l" t="t" r="r" b="b"/>
            <a:pathLst>
              <a:path w="4308876" h="4761189">
                <a:moveTo>
                  <a:pt x="0" y="0"/>
                </a:moveTo>
                <a:lnTo>
                  <a:pt x="4308876" y="0"/>
                </a:lnTo>
                <a:lnTo>
                  <a:pt x="4308876" y="4761188"/>
                </a:lnTo>
                <a:lnTo>
                  <a:pt x="0" y="4761188"/>
                </a:lnTo>
                <a:lnTo>
                  <a:pt x="0" y="0"/>
                </a:lnTo>
                <a:close/>
              </a:path>
            </a:pathLst>
          </a:custGeom>
          <a:blipFill>
            <a:blip r:embed="rId5"/>
            <a:stretch>
              <a:fillRect/>
            </a:stretch>
          </a:blipFill>
        </p:spPr>
        <p:txBody>
          <a:bodyPr/>
          <a:lstStyle/>
          <a:p>
            <a:endParaRPr lang="en-GB"/>
          </a:p>
        </p:txBody>
      </p:sp>
      <p:sp>
        <p:nvSpPr>
          <p:cNvPr id="8" name="TextBox 8"/>
          <p:cNvSpPr txBox="1"/>
          <p:nvPr/>
        </p:nvSpPr>
        <p:spPr>
          <a:xfrm>
            <a:off x="3000433" y="1348285"/>
            <a:ext cx="12287134" cy="2841245"/>
          </a:xfrm>
          <a:prstGeom prst="rect">
            <a:avLst/>
          </a:prstGeom>
        </p:spPr>
        <p:txBody>
          <a:bodyPr lIns="0" tIns="0" rIns="0" bIns="0" rtlCol="0" anchor="t">
            <a:spAutoFit/>
          </a:bodyPr>
          <a:lstStyle/>
          <a:p>
            <a:pPr algn="ctr">
              <a:lnSpc>
                <a:spcPts val="11395"/>
              </a:lnSpc>
              <a:spcBef>
                <a:spcPct val="0"/>
              </a:spcBef>
            </a:pPr>
            <a:r>
              <a:rPr lang="en-US" sz="8139">
                <a:solidFill>
                  <a:srgbClr val="FCB615"/>
                </a:solidFill>
                <a:latin typeface="Bobby Jones Soft"/>
                <a:ea typeface="Bobby Jones Soft"/>
                <a:cs typeface="Bobby Jones Soft"/>
                <a:sym typeface="Bobby Jones Soft"/>
              </a:rPr>
              <a:t>What could you do to help take care of our air?</a:t>
            </a:r>
          </a:p>
        </p:txBody>
      </p:sp>
      <p:sp>
        <p:nvSpPr>
          <p:cNvPr id="9" name="TextBox 9"/>
          <p:cNvSpPr txBox="1"/>
          <p:nvPr/>
        </p:nvSpPr>
        <p:spPr>
          <a:xfrm>
            <a:off x="6660856" y="4736930"/>
            <a:ext cx="7263003" cy="677545"/>
          </a:xfrm>
          <a:prstGeom prst="rect">
            <a:avLst/>
          </a:prstGeom>
        </p:spPr>
        <p:txBody>
          <a:bodyPr lIns="0" tIns="0" rIns="0" bIns="0" rtlCol="0" anchor="t">
            <a:spAutoFit/>
          </a:bodyPr>
          <a:lstStyle/>
          <a:p>
            <a:pPr marL="798829" lvl="1" indent="-399415" algn="l">
              <a:lnSpc>
                <a:spcPts val="5179"/>
              </a:lnSpc>
              <a:buFont typeface="Arial"/>
              <a:buChar char="•"/>
            </a:pPr>
            <a:r>
              <a:rPr lang="en-US" sz="3699">
                <a:solidFill>
                  <a:srgbClr val="000000"/>
                </a:solidFill>
                <a:latin typeface="Poppins"/>
                <a:ea typeface="Poppins"/>
                <a:cs typeface="Poppins"/>
                <a:sym typeface="Poppins"/>
              </a:rPr>
              <a:t>Think about how you travel</a:t>
            </a:r>
          </a:p>
        </p:txBody>
      </p:sp>
      <p:sp>
        <p:nvSpPr>
          <p:cNvPr id="10" name="TextBox 10"/>
          <p:cNvSpPr txBox="1"/>
          <p:nvPr/>
        </p:nvSpPr>
        <p:spPr>
          <a:xfrm>
            <a:off x="6660856" y="6029005"/>
            <a:ext cx="6396553" cy="677545"/>
          </a:xfrm>
          <a:prstGeom prst="rect">
            <a:avLst/>
          </a:prstGeom>
        </p:spPr>
        <p:txBody>
          <a:bodyPr lIns="0" tIns="0" rIns="0" bIns="0" rtlCol="0" anchor="t">
            <a:spAutoFit/>
          </a:bodyPr>
          <a:lstStyle/>
          <a:p>
            <a:pPr marL="798829" lvl="1" indent="-399415" algn="l">
              <a:lnSpc>
                <a:spcPts val="5179"/>
              </a:lnSpc>
              <a:buFont typeface="Arial"/>
              <a:buChar char="•"/>
            </a:pPr>
            <a:r>
              <a:rPr lang="en-US" sz="3699">
                <a:solidFill>
                  <a:srgbClr val="000000"/>
                </a:solidFill>
                <a:latin typeface="Poppins"/>
                <a:ea typeface="Poppins"/>
                <a:cs typeface="Poppins"/>
                <a:sym typeface="Poppins"/>
              </a:rPr>
              <a:t>Look out for each other</a:t>
            </a:r>
          </a:p>
        </p:txBody>
      </p:sp>
      <p:sp>
        <p:nvSpPr>
          <p:cNvPr id="11" name="TextBox 11"/>
          <p:cNvSpPr txBox="1"/>
          <p:nvPr/>
        </p:nvSpPr>
        <p:spPr>
          <a:xfrm>
            <a:off x="6660856" y="7321080"/>
            <a:ext cx="6396553" cy="1334770"/>
          </a:xfrm>
          <a:prstGeom prst="rect">
            <a:avLst/>
          </a:prstGeom>
        </p:spPr>
        <p:txBody>
          <a:bodyPr lIns="0" tIns="0" rIns="0" bIns="0" rtlCol="0" anchor="t">
            <a:spAutoFit/>
          </a:bodyPr>
          <a:lstStyle/>
          <a:p>
            <a:pPr marL="798829" lvl="1" indent="-399415" algn="l">
              <a:lnSpc>
                <a:spcPts val="5179"/>
              </a:lnSpc>
              <a:buFont typeface="Arial"/>
              <a:buChar char="•"/>
            </a:pPr>
            <a:r>
              <a:rPr lang="en-US" sz="3699">
                <a:solidFill>
                  <a:srgbClr val="000000"/>
                </a:solidFill>
                <a:latin typeface="Poppins"/>
                <a:ea typeface="Poppins"/>
                <a:cs typeface="Poppins"/>
                <a:sym typeface="Poppins"/>
              </a:rPr>
              <a:t>Tell others about what you have learnt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8F8D87-49D7-8A3E-7908-9D8A6AA5ABD0}"/>
            </a:ext>
          </a:extLst>
        </p:cNvPr>
        <p:cNvGrpSpPr/>
        <p:nvPr/>
      </p:nvGrpSpPr>
      <p:grpSpPr>
        <a:xfrm>
          <a:off x="0" y="0"/>
          <a:ext cx="0" cy="0"/>
          <a:chOff x="0" y="0"/>
          <a:chExt cx="0" cy="0"/>
        </a:xfrm>
      </p:grpSpPr>
      <p:sp>
        <p:nvSpPr>
          <p:cNvPr id="12" name="Freeform 7">
            <a:extLst>
              <a:ext uri="{FF2B5EF4-FFF2-40B4-BE49-F238E27FC236}">
                <a16:creationId xmlns:a16="http://schemas.microsoft.com/office/drawing/2014/main" id="{94D3AFBF-D154-54A0-2B7F-C54F4C4D41B5}"/>
              </a:ext>
            </a:extLst>
          </p:cNvPr>
          <p:cNvSpPr/>
          <p:nvPr/>
        </p:nvSpPr>
        <p:spPr>
          <a:xfrm>
            <a:off x="1028698" y="1028700"/>
            <a:ext cx="16230599" cy="8229600"/>
          </a:xfrm>
          <a:custGeom>
            <a:avLst/>
            <a:gdLst/>
            <a:ahLst/>
            <a:cxnLst/>
            <a:rect l="l" t="t" r="r" b="b"/>
            <a:pathLst>
              <a:path w="13716000" h="8229600">
                <a:moveTo>
                  <a:pt x="0" y="0"/>
                </a:moveTo>
                <a:lnTo>
                  <a:pt x="13716000" y="0"/>
                </a:lnTo>
                <a:lnTo>
                  <a:pt x="13716000" y="8229600"/>
                </a:lnTo>
                <a:lnTo>
                  <a:pt x="0" y="8229600"/>
                </a:lnTo>
                <a:lnTo>
                  <a:pt x="0" y="0"/>
                </a:lnTo>
                <a:close/>
              </a:path>
            </a:pathLst>
          </a:custGeom>
          <a:blipFill>
            <a:blip r:embed="rId3"/>
            <a:stretch>
              <a:fillRect/>
            </a:stretch>
          </a:blipFill>
        </p:spPr>
        <p:txBody>
          <a:bodyPr/>
          <a:lstStyle/>
          <a:p>
            <a:endParaRPr lang="en-GB"/>
          </a:p>
        </p:txBody>
      </p:sp>
      <p:grpSp>
        <p:nvGrpSpPr>
          <p:cNvPr id="2" name="Group 2">
            <a:extLst>
              <a:ext uri="{FF2B5EF4-FFF2-40B4-BE49-F238E27FC236}">
                <a16:creationId xmlns:a16="http://schemas.microsoft.com/office/drawing/2014/main" id="{B3737D1D-1DA8-E4FC-D344-FBBBA2EC47A1}"/>
              </a:ext>
            </a:extLst>
          </p:cNvPr>
          <p:cNvGrpSpPr/>
          <p:nvPr/>
        </p:nvGrpSpPr>
        <p:grpSpPr>
          <a:xfrm>
            <a:off x="1028700" y="1028700"/>
            <a:ext cx="16230600" cy="8229600"/>
            <a:chOff x="0" y="0"/>
            <a:chExt cx="4274726" cy="2167467"/>
          </a:xfrm>
        </p:grpSpPr>
        <p:sp>
          <p:nvSpPr>
            <p:cNvPr id="3" name="Freeform 3">
              <a:extLst>
                <a:ext uri="{FF2B5EF4-FFF2-40B4-BE49-F238E27FC236}">
                  <a16:creationId xmlns:a16="http://schemas.microsoft.com/office/drawing/2014/main" id="{D60A06C7-B229-2764-2F97-83EACE906C7D}"/>
                </a:ext>
              </a:extLst>
            </p:cNvPr>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000000">
                <a:alpha val="0"/>
              </a:srgbClr>
            </a:solidFill>
            <a:ln w="95250" cap="rnd">
              <a:solidFill>
                <a:srgbClr val="FCB615"/>
              </a:solidFill>
              <a:prstDash val="solid"/>
              <a:round/>
            </a:ln>
          </p:spPr>
          <p:txBody>
            <a:bodyPr/>
            <a:lstStyle/>
            <a:p>
              <a:endParaRPr lang="en-GB"/>
            </a:p>
          </p:txBody>
        </p:sp>
        <p:sp>
          <p:nvSpPr>
            <p:cNvPr id="4" name="TextBox 4">
              <a:extLst>
                <a:ext uri="{FF2B5EF4-FFF2-40B4-BE49-F238E27FC236}">
                  <a16:creationId xmlns:a16="http://schemas.microsoft.com/office/drawing/2014/main" id="{698F85AC-901A-5A98-F958-D51A090BEAB5}"/>
                </a:ext>
              </a:extLst>
            </p:cNvPr>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a:extLst>
              <a:ext uri="{FF2B5EF4-FFF2-40B4-BE49-F238E27FC236}">
                <a16:creationId xmlns:a16="http://schemas.microsoft.com/office/drawing/2014/main" id="{C9D0A3D2-6295-1205-CDAF-3B9FD8A1911F}"/>
              </a:ext>
            </a:extLst>
          </p:cNvPr>
          <p:cNvSpPr/>
          <p:nvPr/>
        </p:nvSpPr>
        <p:spPr>
          <a:xfrm>
            <a:off x="182222" y="9294313"/>
            <a:ext cx="1692955" cy="992687"/>
          </a:xfrm>
          <a:custGeom>
            <a:avLst/>
            <a:gdLst/>
            <a:ahLst/>
            <a:cxnLst/>
            <a:rect l="l" t="t" r="r" b="b"/>
            <a:pathLst>
              <a:path w="1692955" h="992687">
                <a:moveTo>
                  <a:pt x="0" y="0"/>
                </a:moveTo>
                <a:lnTo>
                  <a:pt x="1692956" y="0"/>
                </a:lnTo>
                <a:lnTo>
                  <a:pt x="1692956" y="992687"/>
                </a:lnTo>
                <a:lnTo>
                  <a:pt x="0" y="992687"/>
                </a:lnTo>
                <a:lnTo>
                  <a:pt x="0" y="0"/>
                </a:lnTo>
                <a:close/>
              </a:path>
            </a:pathLst>
          </a:custGeom>
          <a:blipFill>
            <a:blip r:embed="rId4"/>
            <a:stretch>
              <a:fillRect/>
            </a:stretch>
          </a:blipFill>
        </p:spPr>
        <p:txBody>
          <a:bodyPr/>
          <a:lstStyle/>
          <a:p>
            <a:endParaRPr lang="en-GB"/>
          </a:p>
        </p:txBody>
      </p:sp>
    </p:spTree>
    <p:extLst>
      <p:ext uri="{BB962C8B-B14F-4D97-AF65-F5344CB8AC3E}">
        <p14:creationId xmlns:p14="http://schemas.microsoft.com/office/powerpoint/2010/main" val="8152119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CB615"/>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FF"/>
            </a:solidFill>
            <a:ln w="95250" cap="rnd">
              <a:solidFill>
                <a:srgbClr val="FFFFFF"/>
              </a:solidFill>
              <a:prstDash val="solid"/>
              <a:round/>
            </a:ln>
          </p:spPr>
          <p:txBody>
            <a:bodyPr/>
            <a:lstStyle/>
            <a:p>
              <a:endParaRPr lang="en-GB"/>
            </a:p>
          </p:txBody>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82222" y="9294313"/>
            <a:ext cx="1692955" cy="992687"/>
          </a:xfrm>
          <a:custGeom>
            <a:avLst/>
            <a:gdLst/>
            <a:ahLst/>
            <a:cxnLst/>
            <a:rect l="l" t="t" r="r" b="b"/>
            <a:pathLst>
              <a:path w="1692955" h="992687">
                <a:moveTo>
                  <a:pt x="0" y="0"/>
                </a:moveTo>
                <a:lnTo>
                  <a:pt x="1692956" y="0"/>
                </a:lnTo>
                <a:lnTo>
                  <a:pt x="1692956" y="992687"/>
                </a:lnTo>
                <a:lnTo>
                  <a:pt x="0" y="992687"/>
                </a:lnTo>
                <a:lnTo>
                  <a:pt x="0" y="0"/>
                </a:lnTo>
                <a:close/>
              </a:path>
            </a:pathLst>
          </a:custGeom>
          <a:blipFill>
            <a:blip r:embed="rId3"/>
            <a:stretch>
              <a:fillRect/>
            </a:stretch>
          </a:blipFill>
        </p:spPr>
        <p:txBody>
          <a:bodyPr/>
          <a:lstStyle/>
          <a:p>
            <a:endParaRPr lang="en-GB"/>
          </a:p>
        </p:txBody>
      </p:sp>
      <p:sp>
        <p:nvSpPr>
          <p:cNvPr id="6" name="Freeform 6"/>
          <p:cNvSpPr/>
          <p:nvPr/>
        </p:nvSpPr>
        <p:spPr>
          <a:xfrm>
            <a:off x="13916267" y="6039901"/>
            <a:ext cx="3044826" cy="2987735"/>
          </a:xfrm>
          <a:custGeom>
            <a:avLst/>
            <a:gdLst/>
            <a:ahLst/>
            <a:cxnLst/>
            <a:rect l="l" t="t" r="r" b="b"/>
            <a:pathLst>
              <a:path w="3044826" h="2987735">
                <a:moveTo>
                  <a:pt x="0" y="0"/>
                </a:moveTo>
                <a:lnTo>
                  <a:pt x="3044825" y="0"/>
                </a:lnTo>
                <a:lnTo>
                  <a:pt x="3044825" y="2987735"/>
                </a:lnTo>
                <a:lnTo>
                  <a:pt x="0" y="2987735"/>
                </a:lnTo>
                <a:lnTo>
                  <a:pt x="0" y="0"/>
                </a:lnTo>
                <a:close/>
              </a:path>
            </a:pathLst>
          </a:custGeom>
          <a:blipFill>
            <a:blip r:embed="rId4"/>
            <a:stretch>
              <a:fillRect/>
            </a:stretch>
          </a:blipFill>
        </p:spPr>
        <p:txBody>
          <a:bodyPr/>
          <a:lstStyle/>
          <a:p>
            <a:endParaRPr lang="en-GB"/>
          </a:p>
        </p:txBody>
      </p:sp>
      <p:sp>
        <p:nvSpPr>
          <p:cNvPr id="7" name="TextBox 7"/>
          <p:cNvSpPr txBox="1"/>
          <p:nvPr/>
        </p:nvSpPr>
        <p:spPr>
          <a:xfrm>
            <a:off x="1028700" y="4162848"/>
            <a:ext cx="16230600" cy="1742229"/>
          </a:xfrm>
          <a:prstGeom prst="rect">
            <a:avLst/>
          </a:prstGeom>
        </p:spPr>
        <p:txBody>
          <a:bodyPr lIns="0" tIns="0" rIns="0" bIns="0" rtlCol="0" anchor="t">
            <a:spAutoFit/>
          </a:bodyPr>
          <a:lstStyle/>
          <a:p>
            <a:pPr algn="ctr">
              <a:lnSpc>
                <a:spcPts val="14127"/>
              </a:lnSpc>
              <a:spcBef>
                <a:spcPct val="0"/>
              </a:spcBef>
            </a:pPr>
            <a:r>
              <a:rPr lang="en-US" sz="10091">
                <a:solidFill>
                  <a:srgbClr val="FCB615"/>
                </a:solidFill>
                <a:latin typeface="Bobby Jones Soft"/>
                <a:ea typeface="Bobby Jones Soft"/>
                <a:cs typeface="Bobby Jones Soft"/>
                <a:sym typeface="Bobby Jones Soft"/>
              </a:rPr>
              <a:t>Thank you for Listening!</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1028702" y="1028700"/>
            <a:ext cx="16230596" cy="8229600"/>
            <a:chOff x="-10990" y="-11073"/>
            <a:chExt cx="1889004" cy="957805"/>
          </a:xfrm>
        </p:grpSpPr>
        <p:sp>
          <p:nvSpPr>
            <p:cNvPr id="6" name="Freeform 6"/>
            <p:cNvSpPr/>
            <p:nvPr/>
          </p:nvSpPr>
          <p:spPr>
            <a:xfrm>
              <a:off x="-10990" y="-11073"/>
              <a:ext cx="1889004" cy="957805"/>
            </a:xfrm>
            <a:custGeom>
              <a:avLst/>
              <a:gdLst/>
              <a:ahLst/>
              <a:cxnLst/>
              <a:rect l="l" t="t" r="r" b="b"/>
              <a:pathLst>
                <a:path w="1867024" h="935659">
                  <a:moveTo>
                    <a:pt x="20270" y="0"/>
                  </a:moveTo>
                  <a:lnTo>
                    <a:pt x="1846754" y="0"/>
                  </a:lnTo>
                  <a:cubicBezTo>
                    <a:pt x="1857949" y="0"/>
                    <a:pt x="1867024" y="9075"/>
                    <a:pt x="1867024" y="20270"/>
                  </a:cubicBezTo>
                  <a:lnTo>
                    <a:pt x="1867024" y="915389"/>
                  </a:lnTo>
                  <a:cubicBezTo>
                    <a:pt x="1867024" y="926584"/>
                    <a:pt x="1857949" y="935659"/>
                    <a:pt x="1846754" y="935659"/>
                  </a:cubicBezTo>
                  <a:lnTo>
                    <a:pt x="20270" y="935659"/>
                  </a:lnTo>
                  <a:cubicBezTo>
                    <a:pt x="9075" y="935659"/>
                    <a:pt x="0" y="926584"/>
                    <a:pt x="0" y="915389"/>
                  </a:cubicBezTo>
                  <a:lnTo>
                    <a:pt x="0" y="20270"/>
                  </a:lnTo>
                  <a:cubicBezTo>
                    <a:pt x="0" y="9075"/>
                    <a:pt x="9075" y="0"/>
                    <a:pt x="20270" y="0"/>
                  </a:cubicBezTo>
                  <a:close/>
                </a:path>
              </a:pathLst>
            </a:custGeom>
            <a:blipFill>
              <a:blip r:embed="rId3"/>
              <a:stretch>
                <a:fillRect t="-2878" b="-2878"/>
              </a:stretch>
            </a:blipFill>
          </p:spPr>
          <p:txBody>
            <a:bodyPr/>
            <a:lstStyle/>
            <a:p>
              <a:endParaRPr lang="en-GB"/>
            </a:p>
          </p:txBody>
        </p:sp>
      </p:grpSp>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000000">
                <a:alpha val="0"/>
              </a:srgbClr>
            </a:solidFill>
            <a:ln w="95250" cap="rnd">
              <a:solidFill>
                <a:srgbClr val="FCB615"/>
              </a:solidFill>
              <a:prstDash val="solid"/>
              <a:round/>
            </a:ln>
          </p:spPr>
          <p:txBody>
            <a:bodyPr/>
            <a:lstStyle/>
            <a:p>
              <a:endParaRPr lang="en-GB"/>
            </a:p>
          </p:txBody>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a:off x="182222" y="9294313"/>
            <a:ext cx="1692955" cy="992687"/>
          </a:xfrm>
          <a:custGeom>
            <a:avLst/>
            <a:gdLst/>
            <a:ahLst/>
            <a:cxnLst/>
            <a:rect l="l" t="t" r="r" b="b"/>
            <a:pathLst>
              <a:path w="1692955" h="992687">
                <a:moveTo>
                  <a:pt x="0" y="0"/>
                </a:moveTo>
                <a:lnTo>
                  <a:pt x="1692956" y="0"/>
                </a:lnTo>
                <a:lnTo>
                  <a:pt x="1692956" y="992687"/>
                </a:lnTo>
                <a:lnTo>
                  <a:pt x="0" y="992687"/>
                </a:lnTo>
                <a:lnTo>
                  <a:pt x="0" y="0"/>
                </a:lnTo>
                <a:close/>
              </a:path>
            </a:pathLst>
          </a:custGeom>
          <a:blipFill>
            <a:blip r:embed="rId4"/>
            <a:stretch>
              <a:fillRect/>
            </a:stretch>
          </a:blipFill>
        </p:spPr>
        <p:txBody>
          <a:bodyPr/>
          <a:lstStyle/>
          <a:p>
            <a:endParaRPr lang="en-GB"/>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1028702" y="1028700"/>
            <a:ext cx="16230596" cy="8229600"/>
            <a:chOff x="-10990" y="-11073"/>
            <a:chExt cx="1889004" cy="957805"/>
          </a:xfrm>
        </p:grpSpPr>
        <p:sp>
          <p:nvSpPr>
            <p:cNvPr id="6" name="Freeform 6"/>
            <p:cNvSpPr/>
            <p:nvPr/>
          </p:nvSpPr>
          <p:spPr>
            <a:xfrm>
              <a:off x="-10990" y="-11073"/>
              <a:ext cx="1889004" cy="957805"/>
            </a:xfrm>
            <a:custGeom>
              <a:avLst/>
              <a:gdLst/>
              <a:ahLst/>
              <a:cxnLst/>
              <a:rect l="l" t="t" r="r" b="b"/>
              <a:pathLst>
                <a:path w="1867024" h="935659">
                  <a:moveTo>
                    <a:pt x="20270" y="0"/>
                  </a:moveTo>
                  <a:lnTo>
                    <a:pt x="1846754" y="0"/>
                  </a:lnTo>
                  <a:cubicBezTo>
                    <a:pt x="1857949" y="0"/>
                    <a:pt x="1867024" y="9075"/>
                    <a:pt x="1867024" y="20270"/>
                  </a:cubicBezTo>
                  <a:lnTo>
                    <a:pt x="1867024" y="915389"/>
                  </a:lnTo>
                  <a:cubicBezTo>
                    <a:pt x="1867024" y="926584"/>
                    <a:pt x="1857949" y="935659"/>
                    <a:pt x="1846754" y="935659"/>
                  </a:cubicBezTo>
                  <a:lnTo>
                    <a:pt x="20270" y="935659"/>
                  </a:lnTo>
                  <a:cubicBezTo>
                    <a:pt x="9075" y="935659"/>
                    <a:pt x="0" y="926584"/>
                    <a:pt x="0" y="915389"/>
                  </a:cubicBezTo>
                  <a:lnTo>
                    <a:pt x="0" y="20270"/>
                  </a:lnTo>
                  <a:cubicBezTo>
                    <a:pt x="0" y="9075"/>
                    <a:pt x="9075" y="0"/>
                    <a:pt x="20270" y="0"/>
                  </a:cubicBezTo>
                  <a:close/>
                </a:path>
              </a:pathLst>
            </a:custGeom>
            <a:blipFill>
              <a:blip r:embed="rId3"/>
              <a:stretch>
                <a:fillRect l="-2752" r="-2752"/>
              </a:stretch>
            </a:blipFill>
          </p:spPr>
          <p:txBody>
            <a:bodyPr/>
            <a:lstStyle/>
            <a:p>
              <a:endParaRPr lang="en-GB"/>
            </a:p>
          </p:txBody>
        </p:sp>
      </p:grpSp>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000000">
                <a:alpha val="0"/>
              </a:srgbClr>
            </a:solidFill>
            <a:ln w="95250" cap="rnd">
              <a:solidFill>
                <a:srgbClr val="FCB615"/>
              </a:solidFill>
              <a:prstDash val="solid"/>
              <a:round/>
            </a:ln>
          </p:spPr>
          <p:txBody>
            <a:bodyPr/>
            <a:lstStyle/>
            <a:p>
              <a:endParaRPr lang="en-GB"/>
            </a:p>
          </p:txBody>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a:off x="182222" y="9294313"/>
            <a:ext cx="1692955" cy="992687"/>
          </a:xfrm>
          <a:custGeom>
            <a:avLst/>
            <a:gdLst/>
            <a:ahLst/>
            <a:cxnLst/>
            <a:rect l="l" t="t" r="r" b="b"/>
            <a:pathLst>
              <a:path w="1692955" h="992687">
                <a:moveTo>
                  <a:pt x="0" y="0"/>
                </a:moveTo>
                <a:lnTo>
                  <a:pt x="1692956" y="0"/>
                </a:lnTo>
                <a:lnTo>
                  <a:pt x="1692956" y="992687"/>
                </a:lnTo>
                <a:lnTo>
                  <a:pt x="0" y="992687"/>
                </a:lnTo>
                <a:lnTo>
                  <a:pt x="0" y="0"/>
                </a:lnTo>
                <a:close/>
              </a:path>
            </a:pathLst>
          </a:custGeom>
          <a:blipFill>
            <a:blip r:embed="rId4"/>
            <a:stretch>
              <a:fillRect/>
            </a:stretch>
          </a:blipFill>
        </p:spPr>
        <p:txBody>
          <a:bodyPr/>
          <a:lstStyle/>
          <a:p>
            <a:endParaRPr lang="en-GB"/>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CB615"/>
            </a:solidFill>
            <a:ln w="95250" cap="rnd">
              <a:solidFill>
                <a:srgbClr val="FCB615"/>
              </a:solidFill>
              <a:prstDash val="solid"/>
              <a:round/>
            </a:ln>
          </p:spPr>
          <p:txBody>
            <a:bodyPr/>
            <a:lstStyle/>
            <a:p>
              <a:endParaRPr lang="en-GB"/>
            </a:p>
          </p:txBody>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600580" y="438263"/>
            <a:ext cx="18888580" cy="8997833"/>
          </a:xfrm>
          <a:custGeom>
            <a:avLst/>
            <a:gdLst/>
            <a:ahLst/>
            <a:cxnLst/>
            <a:rect l="l" t="t" r="r" b="b"/>
            <a:pathLst>
              <a:path w="18888580" h="8997833">
                <a:moveTo>
                  <a:pt x="0" y="0"/>
                </a:moveTo>
                <a:lnTo>
                  <a:pt x="18888580" y="0"/>
                </a:lnTo>
                <a:lnTo>
                  <a:pt x="18888580" y="8997832"/>
                </a:lnTo>
                <a:lnTo>
                  <a:pt x="0" y="8997832"/>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txBody>
          <a:bodyPr/>
          <a:lstStyle/>
          <a:p>
            <a:endParaRPr lang="en-GB"/>
          </a:p>
        </p:txBody>
      </p:sp>
      <p:sp>
        <p:nvSpPr>
          <p:cNvPr id="6" name="Freeform 6"/>
          <p:cNvSpPr/>
          <p:nvPr/>
        </p:nvSpPr>
        <p:spPr>
          <a:xfrm>
            <a:off x="182222" y="9294313"/>
            <a:ext cx="1692955" cy="992687"/>
          </a:xfrm>
          <a:custGeom>
            <a:avLst/>
            <a:gdLst/>
            <a:ahLst/>
            <a:cxnLst/>
            <a:rect l="l" t="t" r="r" b="b"/>
            <a:pathLst>
              <a:path w="1692955" h="992687">
                <a:moveTo>
                  <a:pt x="0" y="0"/>
                </a:moveTo>
                <a:lnTo>
                  <a:pt x="1692956" y="0"/>
                </a:lnTo>
                <a:lnTo>
                  <a:pt x="1692956" y="992687"/>
                </a:lnTo>
                <a:lnTo>
                  <a:pt x="0" y="992687"/>
                </a:lnTo>
                <a:lnTo>
                  <a:pt x="0" y="0"/>
                </a:lnTo>
                <a:close/>
              </a:path>
            </a:pathLst>
          </a:custGeom>
          <a:blipFill>
            <a:blip r:embed="rId5"/>
            <a:stretch>
              <a:fillRect/>
            </a:stretch>
          </a:blipFill>
        </p:spPr>
        <p:txBody>
          <a:bodyPr/>
          <a:lstStyle/>
          <a:p>
            <a:endParaRPr lang="en-GB"/>
          </a:p>
        </p:txBody>
      </p:sp>
      <p:sp>
        <p:nvSpPr>
          <p:cNvPr id="7" name="TextBox 7"/>
          <p:cNvSpPr txBox="1"/>
          <p:nvPr/>
        </p:nvSpPr>
        <p:spPr>
          <a:xfrm>
            <a:off x="4281914" y="1769992"/>
            <a:ext cx="9724173" cy="1400165"/>
          </a:xfrm>
          <a:prstGeom prst="rect">
            <a:avLst/>
          </a:prstGeom>
        </p:spPr>
        <p:txBody>
          <a:bodyPr lIns="0" tIns="0" rIns="0" bIns="0" rtlCol="0" anchor="t">
            <a:spAutoFit/>
          </a:bodyPr>
          <a:lstStyle/>
          <a:p>
            <a:pPr algn="ctr">
              <a:lnSpc>
                <a:spcPts val="11396"/>
              </a:lnSpc>
              <a:spcBef>
                <a:spcPct val="0"/>
              </a:spcBef>
            </a:pPr>
            <a:r>
              <a:rPr lang="en-US" sz="8140" dirty="0">
                <a:solidFill>
                  <a:srgbClr val="FFFFFF"/>
                </a:solidFill>
                <a:latin typeface="Bobby Jones Soft"/>
                <a:ea typeface="Bobby Jones Soft"/>
                <a:cs typeface="Bobby Jones Soft"/>
                <a:sym typeface="Bobby Jones Soft"/>
              </a:rPr>
              <a:t>What is air pollution?</a:t>
            </a:r>
          </a:p>
        </p:txBody>
      </p:sp>
      <p:grpSp>
        <p:nvGrpSpPr>
          <p:cNvPr id="8" name="Group 8"/>
          <p:cNvGrpSpPr/>
          <p:nvPr/>
        </p:nvGrpSpPr>
        <p:grpSpPr>
          <a:xfrm>
            <a:off x="6324906" y="3593643"/>
            <a:ext cx="5638189" cy="1954449"/>
            <a:chOff x="0" y="0"/>
            <a:chExt cx="7517585" cy="2605932"/>
          </a:xfrm>
        </p:grpSpPr>
        <p:grpSp>
          <p:nvGrpSpPr>
            <p:cNvPr id="9" name="Group 9"/>
            <p:cNvGrpSpPr/>
            <p:nvPr/>
          </p:nvGrpSpPr>
          <p:grpSpPr>
            <a:xfrm>
              <a:off x="0" y="0"/>
              <a:ext cx="7517585" cy="2605932"/>
              <a:chOff x="0" y="0"/>
              <a:chExt cx="1484955" cy="514752"/>
            </a:xfrm>
          </p:grpSpPr>
          <p:sp>
            <p:nvSpPr>
              <p:cNvPr id="10" name="Freeform 10"/>
              <p:cNvSpPr/>
              <p:nvPr/>
            </p:nvSpPr>
            <p:spPr>
              <a:xfrm>
                <a:off x="0" y="0"/>
                <a:ext cx="1484955" cy="514752"/>
              </a:xfrm>
              <a:custGeom>
                <a:avLst/>
                <a:gdLst/>
                <a:ahLst/>
                <a:cxnLst/>
                <a:rect l="l" t="t" r="r" b="b"/>
                <a:pathLst>
                  <a:path w="1484955" h="514752">
                    <a:moveTo>
                      <a:pt x="70029" y="0"/>
                    </a:moveTo>
                    <a:lnTo>
                      <a:pt x="1414926" y="0"/>
                    </a:lnTo>
                    <a:cubicBezTo>
                      <a:pt x="1453602" y="0"/>
                      <a:pt x="1484955" y="31353"/>
                      <a:pt x="1484955" y="70029"/>
                    </a:cubicBezTo>
                    <a:lnTo>
                      <a:pt x="1484955" y="444723"/>
                    </a:lnTo>
                    <a:cubicBezTo>
                      <a:pt x="1484955" y="463296"/>
                      <a:pt x="1477577" y="481108"/>
                      <a:pt x="1464444" y="494241"/>
                    </a:cubicBezTo>
                    <a:cubicBezTo>
                      <a:pt x="1451311" y="507374"/>
                      <a:pt x="1433499" y="514752"/>
                      <a:pt x="1414926" y="514752"/>
                    </a:cubicBezTo>
                    <a:lnTo>
                      <a:pt x="70029" y="514752"/>
                    </a:lnTo>
                    <a:cubicBezTo>
                      <a:pt x="31353" y="514752"/>
                      <a:pt x="0" y="483399"/>
                      <a:pt x="0" y="444723"/>
                    </a:cubicBezTo>
                    <a:lnTo>
                      <a:pt x="0" y="70029"/>
                    </a:lnTo>
                    <a:cubicBezTo>
                      <a:pt x="0" y="51456"/>
                      <a:pt x="7378" y="33644"/>
                      <a:pt x="20511" y="20511"/>
                    </a:cubicBezTo>
                    <a:cubicBezTo>
                      <a:pt x="33644" y="7378"/>
                      <a:pt x="51456" y="0"/>
                      <a:pt x="70029" y="0"/>
                    </a:cubicBezTo>
                    <a:close/>
                  </a:path>
                </a:pathLst>
              </a:custGeom>
              <a:solidFill>
                <a:srgbClr val="FFFFFF"/>
              </a:solidFill>
            </p:spPr>
            <p:txBody>
              <a:bodyPr/>
              <a:lstStyle/>
              <a:p>
                <a:endParaRPr lang="en-GB"/>
              </a:p>
            </p:txBody>
          </p:sp>
          <p:sp>
            <p:nvSpPr>
              <p:cNvPr id="11" name="TextBox 11"/>
              <p:cNvSpPr txBox="1"/>
              <p:nvPr/>
            </p:nvSpPr>
            <p:spPr>
              <a:xfrm>
                <a:off x="0" y="-38100"/>
                <a:ext cx="1484955" cy="552852"/>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315475" y="188541"/>
              <a:ext cx="6886634" cy="2105025"/>
            </a:xfrm>
            <a:prstGeom prst="rect">
              <a:avLst/>
            </a:prstGeom>
          </p:spPr>
          <p:txBody>
            <a:bodyPr lIns="0" tIns="0" rIns="0" bIns="0" rtlCol="0" anchor="t">
              <a:spAutoFit/>
            </a:bodyPr>
            <a:lstStyle/>
            <a:p>
              <a:pPr algn="ctr">
                <a:lnSpc>
                  <a:spcPts val="6299"/>
                </a:lnSpc>
                <a:spcBef>
                  <a:spcPct val="0"/>
                </a:spcBef>
              </a:pPr>
              <a:r>
                <a:rPr lang="en-US" sz="4500">
                  <a:solidFill>
                    <a:srgbClr val="000000"/>
                  </a:solidFill>
                  <a:latin typeface="Poppins"/>
                  <a:ea typeface="Poppins"/>
                  <a:cs typeface="Poppins"/>
                  <a:sym typeface="Poppins"/>
                </a:rPr>
                <a:t>Toxic substances in the air</a:t>
              </a:r>
            </a:p>
          </p:txBody>
        </p:sp>
      </p:grpSp>
      <p:grpSp>
        <p:nvGrpSpPr>
          <p:cNvPr id="13" name="Group 13"/>
          <p:cNvGrpSpPr/>
          <p:nvPr/>
        </p:nvGrpSpPr>
        <p:grpSpPr>
          <a:xfrm>
            <a:off x="2056628" y="5980012"/>
            <a:ext cx="6079290" cy="2698530"/>
            <a:chOff x="0" y="0"/>
            <a:chExt cx="8105721" cy="3598040"/>
          </a:xfrm>
        </p:grpSpPr>
        <p:grpSp>
          <p:nvGrpSpPr>
            <p:cNvPr id="14" name="Group 14"/>
            <p:cNvGrpSpPr/>
            <p:nvPr/>
          </p:nvGrpSpPr>
          <p:grpSpPr>
            <a:xfrm>
              <a:off x="0" y="0"/>
              <a:ext cx="8105721" cy="3598040"/>
              <a:chOff x="0" y="0"/>
              <a:chExt cx="1601130" cy="710724"/>
            </a:xfrm>
          </p:grpSpPr>
          <p:sp>
            <p:nvSpPr>
              <p:cNvPr id="15" name="Freeform 15"/>
              <p:cNvSpPr/>
              <p:nvPr/>
            </p:nvSpPr>
            <p:spPr>
              <a:xfrm>
                <a:off x="0" y="0"/>
                <a:ext cx="1601130" cy="710724"/>
              </a:xfrm>
              <a:custGeom>
                <a:avLst/>
                <a:gdLst/>
                <a:ahLst/>
                <a:cxnLst/>
                <a:rect l="l" t="t" r="r" b="b"/>
                <a:pathLst>
                  <a:path w="1601130" h="710724">
                    <a:moveTo>
                      <a:pt x="64948" y="0"/>
                    </a:moveTo>
                    <a:lnTo>
                      <a:pt x="1536182" y="0"/>
                    </a:lnTo>
                    <a:cubicBezTo>
                      <a:pt x="1553407" y="0"/>
                      <a:pt x="1569927" y="6843"/>
                      <a:pt x="1582107" y="19023"/>
                    </a:cubicBezTo>
                    <a:cubicBezTo>
                      <a:pt x="1594287" y="31203"/>
                      <a:pt x="1601130" y="47723"/>
                      <a:pt x="1601130" y="64948"/>
                    </a:cubicBezTo>
                    <a:lnTo>
                      <a:pt x="1601130" y="645776"/>
                    </a:lnTo>
                    <a:cubicBezTo>
                      <a:pt x="1601130" y="663001"/>
                      <a:pt x="1594287" y="679521"/>
                      <a:pt x="1582107" y="691701"/>
                    </a:cubicBezTo>
                    <a:cubicBezTo>
                      <a:pt x="1569927" y="703881"/>
                      <a:pt x="1553407" y="710724"/>
                      <a:pt x="1536182" y="710724"/>
                    </a:cubicBezTo>
                    <a:lnTo>
                      <a:pt x="64948" y="710724"/>
                    </a:lnTo>
                    <a:cubicBezTo>
                      <a:pt x="47723" y="710724"/>
                      <a:pt x="31203" y="703881"/>
                      <a:pt x="19023" y="691701"/>
                    </a:cubicBezTo>
                    <a:cubicBezTo>
                      <a:pt x="6843" y="679521"/>
                      <a:pt x="0" y="663001"/>
                      <a:pt x="0" y="645776"/>
                    </a:cubicBezTo>
                    <a:lnTo>
                      <a:pt x="0" y="64948"/>
                    </a:lnTo>
                    <a:cubicBezTo>
                      <a:pt x="0" y="47723"/>
                      <a:pt x="6843" y="31203"/>
                      <a:pt x="19023" y="19023"/>
                    </a:cubicBezTo>
                    <a:cubicBezTo>
                      <a:pt x="31203" y="6843"/>
                      <a:pt x="47723" y="0"/>
                      <a:pt x="64948" y="0"/>
                    </a:cubicBezTo>
                    <a:close/>
                  </a:path>
                </a:pathLst>
              </a:custGeom>
              <a:solidFill>
                <a:srgbClr val="FFFFFF"/>
              </a:solidFill>
            </p:spPr>
            <p:txBody>
              <a:bodyPr/>
              <a:lstStyle/>
              <a:p>
                <a:endParaRPr lang="en-GB"/>
              </a:p>
            </p:txBody>
          </p:sp>
          <p:sp>
            <p:nvSpPr>
              <p:cNvPr id="16" name="TextBox 16"/>
              <p:cNvSpPr txBox="1"/>
              <p:nvPr/>
            </p:nvSpPr>
            <p:spPr>
              <a:xfrm>
                <a:off x="0" y="-38100"/>
                <a:ext cx="1601130" cy="748824"/>
              </a:xfrm>
              <a:prstGeom prst="rect">
                <a:avLst/>
              </a:prstGeom>
            </p:spPr>
            <p:txBody>
              <a:bodyPr lIns="50800" tIns="50800" rIns="50800" bIns="50800" rtlCol="0" anchor="ctr"/>
              <a:lstStyle/>
              <a:p>
                <a:pPr algn="ctr">
                  <a:lnSpc>
                    <a:spcPts val="2659"/>
                  </a:lnSpc>
                </a:pPr>
                <a:endParaRPr/>
              </a:p>
            </p:txBody>
          </p:sp>
        </p:grpSp>
        <p:sp>
          <p:nvSpPr>
            <p:cNvPr id="17" name="TextBox 17"/>
            <p:cNvSpPr txBox="1"/>
            <p:nvPr/>
          </p:nvSpPr>
          <p:spPr>
            <a:xfrm>
              <a:off x="152959" y="96733"/>
              <a:ext cx="7799802" cy="3171825"/>
            </a:xfrm>
            <a:prstGeom prst="rect">
              <a:avLst/>
            </a:prstGeom>
          </p:spPr>
          <p:txBody>
            <a:bodyPr lIns="0" tIns="0" rIns="0" bIns="0" rtlCol="0" anchor="t">
              <a:spAutoFit/>
            </a:bodyPr>
            <a:lstStyle/>
            <a:p>
              <a:pPr algn="ctr">
                <a:lnSpc>
                  <a:spcPts val="6299"/>
                </a:lnSpc>
                <a:spcBef>
                  <a:spcPct val="0"/>
                </a:spcBef>
              </a:pPr>
              <a:r>
                <a:rPr lang="en-US" sz="4500" dirty="0">
                  <a:solidFill>
                    <a:srgbClr val="000000"/>
                  </a:solidFill>
                  <a:latin typeface="Poppins"/>
                  <a:ea typeface="Poppins"/>
                  <a:cs typeface="Poppins"/>
                  <a:sym typeface="Poppins"/>
                </a:rPr>
                <a:t>Harmful to humans and other living beings</a:t>
              </a:r>
            </a:p>
          </p:txBody>
        </p:sp>
      </p:grpSp>
      <p:grpSp>
        <p:nvGrpSpPr>
          <p:cNvPr id="18" name="Group 18"/>
          <p:cNvGrpSpPr/>
          <p:nvPr/>
        </p:nvGrpSpPr>
        <p:grpSpPr>
          <a:xfrm>
            <a:off x="9868516" y="5971579"/>
            <a:ext cx="6362856" cy="2706963"/>
            <a:chOff x="0" y="0"/>
            <a:chExt cx="8483808" cy="3609284"/>
          </a:xfrm>
        </p:grpSpPr>
        <p:grpSp>
          <p:nvGrpSpPr>
            <p:cNvPr id="19" name="Group 19"/>
            <p:cNvGrpSpPr/>
            <p:nvPr/>
          </p:nvGrpSpPr>
          <p:grpSpPr>
            <a:xfrm>
              <a:off x="0" y="0"/>
              <a:ext cx="8483808" cy="3609284"/>
              <a:chOff x="0" y="0"/>
              <a:chExt cx="1675814" cy="712945"/>
            </a:xfrm>
          </p:grpSpPr>
          <p:sp>
            <p:nvSpPr>
              <p:cNvPr id="20" name="Freeform 20"/>
              <p:cNvSpPr/>
              <p:nvPr/>
            </p:nvSpPr>
            <p:spPr>
              <a:xfrm>
                <a:off x="0" y="0"/>
                <a:ext cx="1675814" cy="712945"/>
              </a:xfrm>
              <a:custGeom>
                <a:avLst/>
                <a:gdLst/>
                <a:ahLst/>
                <a:cxnLst/>
                <a:rect l="l" t="t" r="r" b="b"/>
                <a:pathLst>
                  <a:path w="1675814" h="712945">
                    <a:moveTo>
                      <a:pt x="62054" y="0"/>
                    </a:moveTo>
                    <a:lnTo>
                      <a:pt x="1613760" y="0"/>
                    </a:lnTo>
                    <a:cubicBezTo>
                      <a:pt x="1648032" y="0"/>
                      <a:pt x="1675814" y="27782"/>
                      <a:pt x="1675814" y="62054"/>
                    </a:cubicBezTo>
                    <a:lnTo>
                      <a:pt x="1675814" y="650891"/>
                    </a:lnTo>
                    <a:cubicBezTo>
                      <a:pt x="1675814" y="685163"/>
                      <a:pt x="1648032" y="712945"/>
                      <a:pt x="1613760" y="712945"/>
                    </a:cubicBezTo>
                    <a:lnTo>
                      <a:pt x="62054" y="712945"/>
                    </a:lnTo>
                    <a:cubicBezTo>
                      <a:pt x="27782" y="712945"/>
                      <a:pt x="0" y="685163"/>
                      <a:pt x="0" y="650891"/>
                    </a:cubicBezTo>
                    <a:lnTo>
                      <a:pt x="0" y="62054"/>
                    </a:lnTo>
                    <a:cubicBezTo>
                      <a:pt x="0" y="27782"/>
                      <a:pt x="27782" y="0"/>
                      <a:pt x="62054" y="0"/>
                    </a:cubicBezTo>
                    <a:close/>
                  </a:path>
                </a:pathLst>
              </a:custGeom>
              <a:solidFill>
                <a:srgbClr val="FFFFFF"/>
              </a:solidFill>
            </p:spPr>
            <p:txBody>
              <a:bodyPr/>
              <a:lstStyle/>
              <a:p>
                <a:endParaRPr lang="en-GB"/>
              </a:p>
            </p:txBody>
          </p:sp>
          <p:sp>
            <p:nvSpPr>
              <p:cNvPr id="21" name="TextBox 21"/>
              <p:cNvSpPr txBox="1"/>
              <p:nvPr/>
            </p:nvSpPr>
            <p:spPr>
              <a:xfrm>
                <a:off x="0" y="-38100"/>
                <a:ext cx="1675814" cy="751045"/>
              </a:xfrm>
              <a:prstGeom prst="rect">
                <a:avLst/>
              </a:prstGeom>
            </p:spPr>
            <p:txBody>
              <a:bodyPr lIns="50800" tIns="50800" rIns="50800" bIns="50800" rtlCol="0" anchor="ctr"/>
              <a:lstStyle/>
              <a:p>
                <a:pPr algn="ctr">
                  <a:lnSpc>
                    <a:spcPts val="2659"/>
                  </a:lnSpc>
                </a:pPr>
                <a:endParaRPr/>
              </a:p>
            </p:txBody>
          </p:sp>
        </p:grpSp>
        <p:sp>
          <p:nvSpPr>
            <p:cNvPr id="22" name="TextBox 22"/>
            <p:cNvSpPr txBox="1"/>
            <p:nvPr/>
          </p:nvSpPr>
          <p:spPr>
            <a:xfrm>
              <a:off x="283857" y="156817"/>
              <a:ext cx="7916094" cy="3171825"/>
            </a:xfrm>
            <a:prstGeom prst="rect">
              <a:avLst/>
            </a:prstGeom>
          </p:spPr>
          <p:txBody>
            <a:bodyPr lIns="0" tIns="0" rIns="0" bIns="0" rtlCol="0" anchor="t">
              <a:spAutoFit/>
            </a:bodyPr>
            <a:lstStyle/>
            <a:p>
              <a:pPr algn="ctr">
                <a:lnSpc>
                  <a:spcPts val="6299"/>
                </a:lnSpc>
                <a:spcBef>
                  <a:spcPct val="0"/>
                </a:spcBef>
              </a:pPr>
              <a:r>
                <a:rPr lang="en-US" sz="4500">
                  <a:solidFill>
                    <a:srgbClr val="000000"/>
                  </a:solidFill>
                  <a:latin typeface="Poppins"/>
                  <a:ea typeface="Poppins"/>
                  <a:cs typeface="Poppins"/>
                  <a:sym typeface="Poppins"/>
                </a:rPr>
                <a:t>Most people breathe in air pollution every day</a:t>
              </a: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CB615"/>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FF"/>
            </a:solidFill>
            <a:ln w="95250" cap="rnd">
              <a:solidFill>
                <a:srgbClr val="FFFFFF"/>
              </a:solidFill>
              <a:prstDash val="solid"/>
              <a:round/>
            </a:ln>
          </p:spPr>
          <p:txBody>
            <a:bodyPr/>
            <a:lstStyle/>
            <a:p>
              <a:endParaRPr lang="en-GB"/>
            </a:p>
          </p:txBody>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82222" y="9294313"/>
            <a:ext cx="1692955" cy="992687"/>
          </a:xfrm>
          <a:custGeom>
            <a:avLst/>
            <a:gdLst/>
            <a:ahLst/>
            <a:cxnLst/>
            <a:rect l="l" t="t" r="r" b="b"/>
            <a:pathLst>
              <a:path w="1692955" h="992687">
                <a:moveTo>
                  <a:pt x="0" y="0"/>
                </a:moveTo>
                <a:lnTo>
                  <a:pt x="1692956" y="0"/>
                </a:lnTo>
                <a:lnTo>
                  <a:pt x="1692956" y="992687"/>
                </a:lnTo>
                <a:lnTo>
                  <a:pt x="0" y="992687"/>
                </a:lnTo>
                <a:lnTo>
                  <a:pt x="0" y="0"/>
                </a:lnTo>
                <a:close/>
              </a:path>
            </a:pathLst>
          </a:custGeom>
          <a:blipFill>
            <a:blip r:embed="rId3"/>
            <a:stretch>
              <a:fillRect/>
            </a:stretch>
          </a:blipFill>
        </p:spPr>
        <p:txBody>
          <a:bodyPr/>
          <a:lstStyle/>
          <a:p>
            <a:endParaRPr lang="en-GB"/>
          </a:p>
        </p:txBody>
      </p:sp>
      <p:sp>
        <p:nvSpPr>
          <p:cNvPr id="6" name="TextBox 6"/>
          <p:cNvSpPr txBox="1"/>
          <p:nvPr/>
        </p:nvSpPr>
        <p:spPr>
          <a:xfrm>
            <a:off x="1028700" y="3273111"/>
            <a:ext cx="16230600" cy="3544945"/>
          </a:xfrm>
          <a:prstGeom prst="rect">
            <a:avLst/>
          </a:prstGeom>
        </p:spPr>
        <p:txBody>
          <a:bodyPr lIns="0" tIns="0" rIns="0" bIns="0" rtlCol="0" anchor="t">
            <a:spAutoFit/>
          </a:bodyPr>
          <a:lstStyle/>
          <a:p>
            <a:pPr algn="ctr">
              <a:lnSpc>
                <a:spcPts val="14127"/>
              </a:lnSpc>
              <a:spcBef>
                <a:spcPct val="0"/>
              </a:spcBef>
            </a:pPr>
            <a:r>
              <a:rPr lang="en-US" sz="10091" dirty="0">
                <a:solidFill>
                  <a:srgbClr val="FCB615"/>
                </a:solidFill>
                <a:latin typeface="Bobby Jones Soft"/>
                <a:ea typeface="Bobby Jones Soft"/>
                <a:cs typeface="Bobby Jones Soft"/>
                <a:sym typeface="Bobby Jones Soft"/>
              </a:rPr>
              <a:t>What do you think causes air pollution?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CB615"/>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FF"/>
            </a:solidFill>
            <a:ln w="95250" cap="rnd">
              <a:solidFill>
                <a:srgbClr val="FFFFFF"/>
              </a:solidFill>
              <a:prstDash val="solid"/>
              <a:round/>
            </a:ln>
          </p:spPr>
          <p:txBody>
            <a:bodyPr/>
            <a:lstStyle/>
            <a:p>
              <a:endParaRPr lang="en-GB"/>
            </a:p>
          </p:txBody>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4051314" y="7686866"/>
            <a:ext cx="10185372" cy="1388240"/>
            <a:chOff x="0" y="0"/>
            <a:chExt cx="2682567" cy="365627"/>
          </a:xfrm>
        </p:grpSpPr>
        <p:sp>
          <p:nvSpPr>
            <p:cNvPr id="6" name="Freeform 6"/>
            <p:cNvSpPr/>
            <p:nvPr/>
          </p:nvSpPr>
          <p:spPr>
            <a:xfrm>
              <a:off x="0" y="0"/>
              <a:ext cx="2682567" cy="365627"/>
            </a:xfrm>
            <a:custGeom>
              <a:avLst/>
              <a:gdLst/>
              <a:ahLst/>
              <a:cxnLst/>
              <a:rect l="l" t="t" r="r" b="b"/>
              <a:pathLst>
                <a:path w="2682567" h="365627">
                  <a:moveTo>
                    <a:pt x="38765" y="0"/>
                  </a:moveTo>
                  <a:lnTo>
                    <a:pt x="2643802" y="0"/>
                  </a:lnTo>
                  <a:cubicBezTo>
                    <a:pt x="2665212" y="0"/>
                    <a:pt x="2682567" y="17356"/>
                    <a:pt x="2682567" y="38765"/>
                  </a:cubicBezTo>
                  <a:lnTo>
                    <a:pt x="2682567" y="326862"/>
                  </a:lnTo>
                  <a:cubicBezTo>
                    <a:pt x="2682567" y="348271"/>
                    <a:pt x="2665212" y="365627"/>
                    <a:pt x="2643802" y="365627"/>
                  </a:cubicBezTo>
                  <a:lnTo>
                    <a:pt x="38765" y="365627"/>
                  </a:lnTo>
                  <a:cubicBezTo>
                    <a:pt x="17356" y="365627"/>
                    <a:pt x="0" y="348271"/>
                    <a:pt x="0" y="326862"/>
                  </a:cubicBezTo>
                  <a:lnTo>
                    <a:pt x="0" y="38765"/>
                  </a:lnTo>
                  <a:cubicBezTo>
                    <a:pt x="0" y="17356"/>
                    <a:pt x="17356" y="0"/>
                    <a:pt x="38765" y="0"/>
                  </a:cubicBezTo>
                  <a:close/>
                </a:path>
              </a:pathLst>
            </a:custGeom>
            <a:solidFill>
              <a:srgbClr val="FCB615"/>
            </a:solidFill>
            <a:ln cap="rnd">
              <a:noFill/>
              <a:prstDash val="solid"/>
              <a:round/>
            </a:ln>
          </p:spPr>
          <p:txBody>
            <a:bodyPr/>
            <a:lstStyle/>
            <a:p>
              <a:endParaRPr lang="en-GB"/>
            </a:p>
          </p:txBody>
        </p:sp>
        <p:sp>
          <p:nvSpPr>
            <p:cNvPr id="7" name="TextBox 7"/>
            <p:cNvSpPr txBox="1"/>
            <p:nvPr/>
          </p:nvSpPr>
          <p:spPr>
            <a:xfrm>
              <a:off x="0" y="-38100"/>
              <a:ext cx="2682567" cy="403727"/>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182222" y="9294313"/>
            <a:ext cx="1692955" cy="992687"/>
          </a:xfrm>
          <a:custGeom>
            <a:avLst/>
            <a:gdLst/>
            <a:ahLst/>
            <a:cxnLst/>
            <a:rect l="l" t="t" r="r" b="b"/>
            <a:pathLst>
              <a:path w="1692955" h="992687">
                <a:moveTo>
                  <a:pt x="0" y="0"/>
                </a:moveTo>
                <a:lnTo>
                  <a:pt x="1692956" y="0"/>
                </a:lnTo>
                <a:lnTo>
                  <a:pt x="1692956" y="992687"/>
                </a:lnTo>
                <a:lnTo>
                  <a:pt x="0" y="992687"/>
                </a:lnTo>
                <a:lnTo>
                  <a:pt x="0" y="0"/>
                </a:lnTo>
                <a:close/>
              </a:path>
            </a:pathLst>
          </a:custGeom>
          <a:blipFill>
            <a:blip r:embed="rId3"/>
            <a:stretch>
              <a:fillRect/>
            </a:stretch>
          </a:blipFill>
        </p:spPr>
        <p:txBody>
          <a:bodyPr/>
          <a:lstStyle/>
          <a:p>
            <a:endParaRPr lang="en-GB"/>
          </a:p>
        </p:txBody>
      </p:sp>
      <p:sp>
        <p:nvSpPr>
          <p:cNvPr id="9" name="TextBox 9"/>
          <p:cNvSpPr txBox="1"/>
          <p:nvPr/>
        </p:nvSpPr>
        <p:spPr>
          <a:xfrm>
            <a:off x="1560105" y="3642145"/>
            <a:ext cx="3166440" cy="1104392"/>
          </a:xfrm>
          <a:prstGeom prst="rect">
            <a:avLst/>
          </a:prstGeom>
        </p:spPr>
        <p:txBody>
          <a:bodyPr lIns="0" tIns="0" rIns="0" bIns="0" rtlCol="0" anchor="t">
            <a:spAutoFit/>
          </a:bodyPr>
          <a:lstStyle/>
          <a:p>
            <a:pPr algn="ctr">
              <a:lnSpc>
                <a:spcPts val="4144"/>
              </a:lnSpc>
            </a:pPr>
            <a:r>
              <a:rPr lang="en-US" sz="3700">
                <a:solidFill>
                  <a:srgbClr val="000000"/>
                </a:solidFill>
                <a:latin typeface="Poppins"/>
                <a:ea typeface="Poppins"/>
                <a:cs typeface="Poppins"/>
                <a:sym typeface="Poppins"/>
              </a:rPr>
              <a:t>Cars, vans and lorries</a:t>
            </a:r>
          </a:p>
        </p:txBody>
      </p:sp>
      <p:sp>
        <p:nvSpPr>
          <p:cNvPr id="10" name="TextBox 10"/>
          <p:cNvSpPr txBox="1"/>
          <p:nvPr/>
        </p:nvSpPr>
        <p:spPr>
          <a:xfrm>
            <a:off x="3035209" y="1769992"/>
            <a:ext cx="12217583" cy="1400165"/>
          </a:xfrm>
          <a:prstGeom prst="rect">
            <a:avLst/>
          </a:prstGeom>
        </p:spPr>
        <p:txBody>
          <a:bodyPr lIns="0" tIns="0" rIns="0" bIns="0" rtlCol="0" anchor="t">
            <a:spAutoFit/>
          </a:bodyPr>
          <a:lstStyle/>
          <a:p>
            <a:pPr algn="ctr">
              <a:lnSpc>
                <a:spcPts val="11396"/>
              </a:lnSpc>
              <a:spcBef>
                <a:spcPct val="0"/>
              </a:spcBef>
            </a:pPr>
            <a:r>
              <a:rPr lang="en-US" sz="8140">
                <a:solidFill>
                  <a:srgbClr val="FCB615"/>
                </a:solidFill>
                <a:latin typeface="Bobby Jones Soft"/>
                <a:ea typeface="Bobby Jones Soft"/>
                <a:cs typeface="Bobby Jones Soft"/>
                <a:sym typeface="Bobby Jones Soft"/>
              </a:rPr>
              <a:t>What causes air pollution?</a:t>
            </a:r>
          </a:p>
        </p:txBody>
      </p:sp>
      <p:grpSp>
        <p:nvGrpSpPr>
          <p:cNvPr id="11" name="Group 11"/>
          <p:cNvGrpSpPr/>
          <p:nvPr/>
        </p:nvGrpSpPr>
        <p:grpSpPr>
          <a:xfrm>
            <a:off x="9735585" y="3661195"/>
            <a:ext cx="3453201" cy="2467489"/>
            <a:chOff x="0" y="0"/>
            <a:chExt cx="4604268" cy="3289985"/>
          </a:xfrm>
        </p:grpSpPr>
        <p:sp>
          <p:nvSpPr>
            <p:cNvPr id="12" name="Freeform 12"/>
            <p:cNvSpPr/>
            <p:nvPr/>
          </p:nvSpPr>
          <p:spPr>
            <a:xfrm rot="-7705955">
              <a:off x="3237739" y="243707"/>
              <a:ext cx="1153820" cy="1100456"/>
            </a:xfrm>
            <a:custGeom>
              <a:avLst/>
              <a:gdLst/>
              <a:ahLst/>
              <a:cxnLst/>
              <a:rect l="l" t="t" r="r" b="b"/>
              <a:pathLst>
                <a:path w="1153820" h="1100456">
                  <a:moveTo>
                    <a:pt x="0" y="0"/>
                  </a:moveTo>
                  <a:lnTo>
                    <a:pt x="1153820" y="0"/>
                  </a:lnTo>
                  <a:lnTo>
                    <a:pt x="1153820" y="1100456"/>
                  </a:lnTo>
                  <a:lnTo>
                    <a:pt x="0" y="1100456"/>
                  </a:lnTo>
                  <a:lnTo>
                    <a:pt x="0" y="0"/>
                  </a:lnTo>
                  <a:close/>
                </a:path>
              </a:pathLst>
            </a:custGeom>
            <a:blipFill>
              <a:blip r:embed="rId4"/>
              <a:stretch>
                <a:fillRect/>
              </a:stretch>
            </a:blipFill>
          </p:spPr>
          <p:txBody>
            <a:bodyPr/>
            <a:lstStyle/>
            <a:p>
              <a:endParaRPr lang="en-GB"/>
            </a:p>
          </p:txBody>
        </p:sp>
        <p:sp>
          <p:nvSpPr>
            <p:cNvPr id="13" name="Freeform 13"/>
            <p:cNvSpPr/>
            <p:nvPr/>
          </p:nvSpPr>
          <p:spPr>
            <a:xfrm rot="-4824062">
              <a:off x="2841686" y="371580"/>
              <a:ext cx="988358" cy="942646"/>
            </a:xfrm>
            <a:custGeom>
              <a:avLst/>
              <a:gdLst/>
              <a:ahLst/>
              <a:cxnLst/>
              <a:rect l="l" t="t" r="r" b="b"/>
              <a:pathLst>
                <a:path w="988358" h="942646">
                  <a:moveTo>
                    <a:pt x="0" y="0"/>
                  </a:moveTo>
                  <a:lnTo>
                    <a:pt x="988357" y="0"/>
                  </a:lnTo>
                  <a:lnTo>
                    <a:pt x="988357" y="942646"/>
                  </a:lnTo>
                  <a:lnTo>
                    <a:pt x="0" y="942646"/>
                  </a:lnTo>
                  <a:lnTo>
                    <a:pt x="0" y="0"/>
                  </a:lnTo>
                  <a:close/>
                </a:path>
              </a:pathLst>
            </a:custGeom>
            <a:blipFill>
              <a:blip r:embed="rId5"/>
              <a:stretch>
                <a:fillRect/>
              </a:stretch>
            </a:blipFill>
          </p:spPr>
          <p:txBody>
            <a:bodyPr/>
            <a:lstStyle/>
            <a:p>
              <a:endParaRPr lang="en-GB"/>
            </a:p>
          </p:txBody>
        </p:sp>
        <p:sp>
          <p:nvSpPr>
            <p:cNvPr id="14" name="Freeform 14"/>
            <p:cNvSpPr/>
            <p:nvPr/>
          </p:nvSpPr>
          <p:spPr>
            <a:xfrm rot="7982715">
              <a:off x="2578266" y="1011442"/>
              <a:ext cx="829065" cy="790721"/>
            </a:xfrm>
            <a:custGeom>
              <a:avLst/>
              <a:gdLst/>
              <a:ahLst/>
              <a:cxnLst/>
              <a:rect l="l" t="t" r="r" b="b"/>
              <a:pathLst>
                <a:path w="829065" h="790721">
                  <a:moveTo>
                    <a:pt x="0" y="0"/>
                  </a:moveTo>
                  <a:lnTo>
                    <a:pt x="829065" y="0"/>
                  </a:lnTo>
                  <a:lnTo>
                    <a:pt x="829065" y="790721"/>
                  </a:lnTo>
                  <a:lnTo>
                    <a:pt x="0" y="790721"/>
                  </a:lnTo>
                  <a:lnTo>
                    <a:pt x="0" y="0"/>
                  </a:lnTo>
                  <a:close/>
                </a:path>
              </a:pathLst>
            </a:custGeom>
            <a:blipFill>
              <a:blip r:embed="rId6"/>
              <a:stretch>
                <a:fillRect/>
              </a:stretch>
            </a:blipFill>
          </p:spPr>
          <p:txBody>
            <a:bodyPr/>
            <a:lstStyle/>
            <a:p>
              <a:endParaRPr lang="en-GB"/>
            </a:p>
          </p:txBody>
        </p:sp>
        <p:sp>
          <p:nvSpPr>
            <p:cNvPr id="15" name="Freeform 15"/>
            <p:cNvSpPr/>
            <p:nvPr/>
          </p:nvSpPr>
          <p:spPr>
            <a:xfrm>
              <a:off x="0" y="777753"/>
              <a:ext cx="3674196" cy="2512231"/>
            </a:xfrm>
            <a:custGeom>
              <a:avLst/>
              <a:gdLst/>
              <a:ahLst/>
              <a:cxnLst/>
              <a:rect l="l" t="t" r="r" b="b"/>
              <a:pathLst>
                <a:path w="3674196" h="2512231">
                  <a:moveTo>
                    <a:pt x="0" y="0"/>
                  </a:moveTo>
                  <a:lnTo>
                    <a:pt x="3674196" y="0"/>
                  </a:lnTo>
                  <a:lnTo>
                    <a:pt x="3674196" y="2512232"/>
                  </a:lnTo>
                  <a:lnTo>
                    <a:pt x="0" y="2512232"/>
                  </a:lnTo>
                  <a:lnTo>
                    <a:pt x="0" y="0"/>
                  </a:lnTo>
                  <a:close/>
                </a:path>
              </a:pathLst>
            </a:custGeom>
            <a:blipFill>
              <a:blip r:embed="rId7"/>
              <a:stretch>
                <a:fillRect/>
              </a:stretch>
            </a:blipFill>
          </p:spPr>
          <p:txBody>
            <a:bodyPr/>
            <a:lstStyle/>
            <a:p>
              <a:endParaRPr lang="en-GB"/>
            </a:p>
          </p:txBody>
        </p:sp>
      </p:grpSp>
      <p:sp>
        <p:nvSpPr>
          <p:cNvPr id="16" name="TextBox 16"/>
          <p:cNvSpPr txBox="1"/>
          <p:nvPr/>
        </p:nvSpPr>
        <p:spPr>
          <a:xfrm>
            <a:off x="6728475" y="4963976"/>
            <a:ext cx="1890861" cy="677545"/>
          </a:xfrm>
          <a:prstGeom prst="rect">
            <a:avLst/>
          </a:prstGeom>
        </p:spPr>
        <p:txBody>
          <a:bodyPr lIns="0" tIns="0" rIns="0" bIns="0" rtlCol="0" anchor="t">
            <a:spAutoFit/>
          </a:bodyPr>
          <a:lstStyle/>
          <a:p>
            <a:pPr algn="ctr">
              <a:lnSpc>
                <a:spcPts val="5179"/>
              </a:lnSpc>
              <a:spcBef>
                <a:spcPct val="0"/>
              </a:spcBef>
            </a:pPr>
            <a:r>
              <a:rPr lang="en-US" sz="3699">
                <a:solidFill>
                  <a:srgbClr val="000000"/>
                </a:solidFill>
                <a:latin typeface="Poppins"/>
                <a:ea typeface="Poppins"/>
                <a:cs typeface="Poppins"/>
                <a:sym typeface="Poppins"/>
              </a:rPr>
              <a:t>Industry</a:t>
            </a:r>
          </a:p>
        </p:txBody>
      </p:sp>
      <p:sp>
        <p:nvSpPr>
          <p:cNvPr id="17" name="TextBox 17"/>
          <p:cNvSpPr txBox="1"/>
          <p:nvPr/>
        </p:nvSpPr>
        <p:spPr>
          <a:xfrm>
            <a:off x="9630848" y="3399257"/>
            <a:ext cx="1947714" cy="677545"/>
          </a:xfrm>
          <a:prstGeom prst="rect">
            <a:avLst/>
          </a:prstGeom>
        </p:spPr>
        <p:txBody>
          <a:bodyPr lIns="0" tIns="0" rIns="0" bIns="0" rtlCol="0" anchor="t">
            <a:spAutoFit/>
          </a:bodyPr>
          <a:lstStyle/>
          <a:p>
            <a:pPr algn="ctr">
              <a:lnSpc>
                <a:spcPts val="5179"/>
              </a:lnSpc>
              <a:spcBef>
                <a:spcPct val="0"/>
              </a:spcBef>
            </a:pPr>
            <a:r>
              <a:rPr lang="en-US" sz="3699">
                <a:solidFill>
                  <a:srgbClr val="000000"/>
                </a:solidFill>
                <a:latin typeface="Poppins"/>
                <a:ea typeface="Poppins"/>
                <a:cs typeface="Poppins"/>
                <a:sym typeface="Poppins"/>
              </a:rPr>
              <a:t>Farming</a:t>
            </a:r>
          </a:p>
        </p:txBody>
      </p:sp>
      <p:sp>
        <p:nvSpPr>
          <p:cNvPr id="18" name="TextBox 18"/>
          <p:cNvSpPr txBox="1"/>
          <p:nvPr/>
        </p:nvSpPr>
        <p:spPr>
          <a:xfrm>
            <a:off x="13188786" y="4973279"/>
            <a:ext cx="2188789" cy="1104392"/>
          </a:xfrm>
          <a:prstGeom prst="rect">
            <a:avLst/>
          </a:prstGeom>
        </p:spPr>
        <p:txBody>
          <a:bodyPr lIns="0" tIns="0" rIns="0" bIns="0" rtlCol="0" anchor="t">
            <a:spAutoFit/>
          </a:bodyPr>
          <a:lstStyle/>
          <a:p>
            <a:pPr algn="l">
              <a:lnSpc>
                <a:spcPts val="4143"/>
              </a:lnSpc>
            </a:pPr>
            <a:r>
              <a:rPr lang="en-US" sz="3699">
                <a:solidFill>
                  <a:srgbClr val="000000"/>
                </a:solidFill>
                <a:latin typeface="Poppins"/>
                <a:ea typeface="Poppins"/>
                <a:cs typeface="Poppins"/>
                <a:sym typeface="Poppins"/>
              </a:rPr>
              <a:t>Burning wood</a:t>
            </a:r>
          </a:p>
        </p:txBody>
      </p:sp>
      <p:sp>
        <p:nvSpPr>
          <p:cNvPr id="19" name="TextBox 19"/>
          <p:cNvSpPr txBox="1"/>
          <p:nvPr/>
        </p:nvSpPr>
        <p:spPr>
          <a:xfrm>
            <a:off x="4145836" y="7656451"/>
            <a:ext cx="9996329" cy="1334770"/>
          </a:xfrm>
          <a:prstGeom prst="rect">
            <a:avLst/>
          </a:prstGeom>
        </p:spPr>
        <p:txBody>
          <a:bodyPr lIns="0" tIns="0" rIns="0" bIns="0" rtlCol="0" anchor="t">
            <a:spAutoFit/>
          </a:bodyPr>
          <a:lstStyle/>
          <a:p>
            <a:pPr algn="ctr">
              <a:lnSpc>
                <a:spcPts val="5179"/>
              </a:lnSpc>
              <a:spcBef>
                <a:spcPct val="0"/>
              </a:spcBef>
            </a:pPr>
            <a:r>
              <a:rPr lang="en-US" sz="3699">
                <a:solidFill>
                  <a:srgbClr val="FFFFFF"/>
                </a:solidFill>
                <a:latin typeface="Poppins"/>
                <a:ea typeface="Poppins"/>
                <a:cs typeface="Poppins"/>
                <a:sym typeface="Poppins"/>
              </a:rPr>
              <a:t>30% of air pollution is from drivers leaving their engine on when stopped</a:t>
            </a:r>
          </a:p>
        </p:txBody>
      </p:sp>
      <p:grpSp>
        <p:nvGrpSpPr>
          <p:cNvPr id="20" name="Group 20"/>
          <p:cNvGrpSpPr/>
          <p:nvPr/>
        </p:nvGrpSpPr>
        <p:grpSpPr>
          <a:xfrm rot="-9116410">
            <a:off x="14717017" y="4751375"/>
            <a:ext cx="1988518" cy="2851374"/>
            <a:chOff x="0" y="0"/>
            <a:chExt cx="2651357" cy="3801832"/>
          </a:xfrm>
        </p:grpSpPr>
        <p:sp>
          <p:nvSpPr>
            <p:cNvPr id="21" name="Freeform 21"/>
            <p:cNvSpPr/>
            <p:nvPr/>
          </p:nvSpPr>
          <p:spPr>
            <a:xfrm rot="9116410">
              <a:off x="384169" y="319228"/>
              <a:ext cx="1883018" cy="2103931"/>
            </a:xfrm>
            <a:custGeom>
              <a:avLst/>
              <a:gdLst/>
              <a:ahLst/>
              <a:cxnLst/>
              <a:rect l="l" t="t" r="r" b="b"/>
              <a:pathLst>
                <a:path w="1883018" h="2103931">
                  <a:moveTo>
                    <a:pt x="0" y="0"/>
                  </a:moveTo>
                  <a:lnTo>
                    <a:pt x="1883018" y="0"/>
                  </a:lnTo>
                  <a:lnTo>
                    <a:pt x="1883018" y="2103931"/>
                  </a:lnTo>
                  <a:lnTo>
                    <a:pt x="0" y="2103931"/>
                  </a:lnTo>
                  <a:lnTo>
                    <a:pt x="0" y="0"/>
                  </a:lnTo>
                  <a:close/>
                </a:path>
              </a:pathLst>
            </a:custGeom>
            <a:blipFill>
              <a:blip r:embed="rId8"/>
              <a:stretch>
                <a:fillRect/>
              </a:stretch>
            </a:blipFill>
          </p:spPr>
          <p:txBody>
            <a:bodyPr/>
            <a:lstStyle/>
            <a:p>
              <a:endParaRPr lang="en-GB"/>
            </a:p>
          </p:txBody>
        </p:sp>
        <p:sp>
          <p:nvSpPr>
            <p:cNvPr id="22" name="Freeform 22"/>
            <p:cNvSpPr/>
            <p:nvPr/>
          </p:nvSpPr>
          <p:spPr>
            <a:xfrm>
              <a:off x="1456926" y="2993497"/>
              <a:ext cx="847534" cy="808336"/>
            </a:xfrm>
            <a:custGeom>
              <a:avLst/>
              <a:gdLst/>
              <a:ahLst/>
              <a:cxnLst/>
              <a:rect l="l" t="t" r="r" b="b"/>
              <a:pathLst>
                <a:path w="847534" h="808336">
                  <a:moveTo>
                    <a:pt x="0" y="0"/>
                  </a:moveTo>
                  <a:lnTo>
                    <a:pt x="847534" y="0"/>
                  </a:lnTo>
                  <a:lnTo>
                    <a:pt x="847534" y="808335"/>
                  </a:lnTo>
                  <a:lnTo>
                    <a:pt x="0" y="808335"/>
                  </a:lnTo>
                  <a:lnTo>
                    <a:pt x="0" y="0"/>
                  </a:lnTo>
                  <a:close/>
                </a:path>
              </a:pathLst>
            </a:custGeom>
            <a:blipFill>
              <a:blip r:embed="rId4"/>
              <a:stretch>
                <a:fillRect/>
              </a:stretch>
            </a:blipFill>
          </p:spPr>
          <p:txBody>
            <a:bodyPr/>
            <a:lstStyle/>
            <a:p>
              <a:endParaRPr lang="en-GB"/>
            </a:p>
          </p:txBody>
        </p:sp>
        <p:sp>
          <p:nvSpPr>
            <p:cNvPr id="23" name="Freeform 23"/>
            <p:cNvSpPr/>
            <p:nvPr/>
          </p:nvSpPr>
          <p:spPr>
            <a:xfrm rot="2881892">
              <a:off x="1708127" y="2753606"/>
              <a:ext cx="725994" cy="692417"/>
            </a:xfrm>
            <a:custGeom>
              <a:avLst/>
              <a:gdLst/>
              <a:ahLst/>
              <a:cxnLst/>
              <a:rect l="l" t="t" r="r" b="b"/>
              <a:pathLst>
                <a:path w="725994" h="692417">
                  <a:moveTo>
                    <a:pt x="0" y="0"/>
                  </a:moveTo>
                  <a:lnTo>
                    <a:pt x="725995" y="0"/>
                  </a:lnTo>
                  <a:lnTo>
                    <a:pt x="725995" y="692417"/>
                  </a:lnTo>
                  <a:lnTo>
                    <a:pt x="0" y="692417"/>
                  </a:lnTo>
                  <a:lnTo>
                    <a:pt x="0" y="0"/>
                  </a:lnTo>
                  <a:close/>
                </a:path>
              </a:pathLst>
            </a:custGeom>
            <a:blipFill>
              <a:blip r:embed="rId5"/>
              <a:stretch>
                <a:fillRect/>
              </a:stretch>
            </a:blipFill>
          </p:spPr>
          <p:txBody>
            <a:bodyPr/>
            <a:lstStyle/>
            <a:p>
              <a:endParaRPr lang="en-GB"/>
            </a:p>
          </p:txBody>
        </p:sp>
        <p:sp>
          <p:nvSpPr>
            <p:cNvPr id="24" name="Freeform 24"/>
            <p:cNvSpPr/>
            <p:nvPr/>
          </p:nvSpPr>
          <p:spPr>
            <a:xfrm rot="-5911329">
              <a:off x="1598804" y="2354533"/>
              <a:ext cx="608986" cy="580821"/>
            </a:xfrm>
            <a:custGeom>
              <a:avLst/>
              <a:gdLst/>
              <a:ahLst/>
              <a:cxnLst/>
              <a:rect l="l" t="t" r="r" b="b"/>
              <a:pathLst>
                <a:path w="608986" h="580821">
                  <a:moveTo>
                    <a:pt x="0" y="0"/>
                  </a:moveTo>
                  <a:lnTo>
                    <a:pt x="608986" y="0"/>
                  </a:lnTo>
                  <a:lnTo>
                    <a:pt x="608986" y="580821"/>
                  </a:lnTo>
                  <a:lnTo>
                    <a:pt x="0" y="580821"/>
                  </a:lnTo>
                  <a:lnTo>
                    <a:pt x="0" y="0"/>
                  </a:lnTo>
                  <a:close/>
                </a:path>
              </a:pathLst>
            </a:custGeom>
            <a:blipFill>
              <a:blip r:embed="rId6"/>
              <a:stretch>
                <a:fillRect/>
              </a:stretch>
            </a:blipFill>
          </p:spPr>
          <p:txBody>
            <a:bodyPr/>
            <a:lstStyle/>
            <a:p>
              <a:endParaRPr lang="en-GB"/>
            </a:p>
          </p:txBody>
        </p:sp>
      </p:grpSp>
      <p:grpSp>
        <p:nvGrpSpPr>
          <p:cNvPr id="25" name="Group 25"/>
          <p:cNvGrpSpPr/>
          <p:nvPr/>
        </p:nvGrpSpPr>
        <p:grpSpPr>
          <a:xfrm rot="9980902">
            <a:off x="5386626" y="4193334"/>
            <a:ext cx="2307329" cy="3199771"/>
            <a:chOff x="0" y="0"/>
            <a:chExt cx="3076438" cy="4266361"/>
          </a:xfrm>
        </p:grpSpPr>
        <p:sp>
          <p:nvSpPr>
            <p:cNvPr id="26" name="Freeform 26"/>
            <p:cNvSpPr/>
            <p:nvPr/>
          </p:nvSpPr>
          <p:spPr>
            <a:xfrm rot="-9980902">
              <a:off x="215501" y="281916"/>
              <a:ext cx="2645436" cy="2142803"/>
            </a:xfrm>
            <a:custGeom>
              <a:avLst/>
              <a:gdLst/>
              <a:ahLst/>
              <a:cxnLst/>
              <a:rect l="l" t="t" r="r" b="b"/>
              <a:pathLst>
                <a:path w="2645436" h="2142803">
                  <a:moveTo>
                    <a:pt x="0" y="0"/>
                  </a:moveTo>
                  <a:lnTo>
                    <a:pt x="2645436" y="0"/>
                  </a:lnTo>
                  <a:lnTo>
                    <a:pt x="2645436" y="2142803"/>
                  </a:lnTo>
                  <a:lnTo>
                    <a:pt x="0" y="2142803"/>
                  </a:lnTo>
                  <a:lnTo>
                    <a:pt x="0" y="0"/>
                  </a:lnTo>
                  <a:close/>
                </a:path>
              </a:pathLst>
            </a:custGeom>
            <a:blipFill>
              <a:blip r:embed="rId9"/>
              <a:stretch>
                <a:fillRect/>
              </a:stretch>
            </a:blipFill>
          </p:spPr>
          <p:txBody>
            <a:bodyPr/>
            <a:lstStyle/>
            <a:p>
              <a:endParaRPr lang="en-GB"/>
            </a:p>
          </p:txBody>
        </p:sp>
        <p:sp>
          <p:nvSpPr>
            <p:cNvPr id="27" name="Freeform 27"/>
            <p:cNvSpPr/>
            <p:nvPr/>
          </p:nvSpPr>
          <p:spPr>
            <a:xfrm>
              <a:off x="1421319" y="3362060"/>
              <a:ext cx="948153" cy="904301"/>
            </a:xfrm>
            <a:custGeom>
              <a:avLst/>
              <a:gdLst/>
              <a:ahLst/>
              <a:cxnLst/>
              <a:rect l="l" t="t" r="r" b="b"/>
              <a:pathLst>
                <a:path w="948153" h="904301">
                  <a:moveTo>
                    <a:pt x="0" y="0"/>
                  </a:moveTo>
                  <a:lnTo>
                    <a:pt x="948153" y="0"/>
                  </a:lnTo>
                  <a:lnTo>
                    <a:pt x="948153" y="904301"/>
                  </a:lnTo>
                  <a:lnTo>
                    <a:pt x="0" y="904301"/>
                  </a:lnTo>
                  <a:lnTo>
                    <a:pt x="0" y="0"/>
                  </a:lnTo>
                  <a:close/>
                </a:path>
              </a:pathLst>
            </a:custGeom>
            <a:blipFill>
              <a:blip r:embed="rId4"/>
              <a:stretch>
                <a:fillRect/>
              </a:stretch>
            </a:blipFill>
          </p:spPr>
          <p:txBody>
            <a:bodyPr/>
            <a:lstStyle/>
            <a:p>
              <a:endParaRPr lang="en-GB"/>
            </a:p>
          </p:txBody>
        </p:sp>
        <p:sp>
          <p:nvSpPr>
            <p:cNvPr id="28" name="Freeform 28"/>
            <p:cNvSpPr/>
            <p:nvPr/>
          </p:nvSpPr>
          <p:spPr>
            <a:xfrm rot="2881892">
              <a:off x="1702343" y="3093689"/>
              <a:ext cx="812184" cy="774620"/>
            </a:xfrm>
            <a:custGeom>
              <a:avLst/>
              <a:gdLst/>
              <a:ahLst/>
              <a:cxnLst/>
              <a:rect l="l" t="t" r="r" b="b"/>
              <a:pathLst>
                <a:path w="812184" h="774620">
                  <a:moveTo>
                    <a:pt x="0" y="0"/>
                  </a:moveTo>
                  <a:lnTo>
                    <a:pt x="812184" y="0"/>
                  </a:lnTo>
                  <a:lnTo>
                    <a:pt x="812184" y="774621"/>
                  </a:lnTo>
                  <a:lnTo>
                    <a:pt x="0" y="774621"/>
                  </a:lnTo>
                  <a:lnTo>
                    <a:pt x="0" y="0"/>
                  </a:lnTo>
                  <a:close/>
                </a:path>
              </a:pathLst>
            </a:custGeom>
            <a:blipFill>
              <a:blip r:embed="rId5"/>
              <a:stretch>
                <a:fillRect/>
              </a:stretch>
            </a:blipFill>
          </p:spPr>
          <p:txBody>
            <a:bodyPr/>
            <a:lstStyle/>
            <a:p>
              <a:endParaRPr lang="en-GB"/>
            </a:p>
          </p:txBody>
        </p:sp>
        <p:sp>
          <p:nvSpPr>
            <p:cNvPr id="29" name="Freeform 29"/>
            <p:cNvSpPr/>
            <p:nvPr/>
          </p:nvSpPr>
          <p:spPr>
            <a:xfrm rot="-5911329">
              <a:off x="1580041" y="2647239"/>
              <a:ext cx="681285" cy="649775"/>
            </a:xfrm>
            <a:custGeom>
              <a:avLst/>
              <a:gdLst/>
              <a:ahLst/>
              <a:cxnLst/>
              <a:rect l="l" t="t" r="r" b="b"/>
              <a:pathLst>
                <a:path w="681285" h="649775">
                  <a:moveTo>
                    <a:pt x="0" y="0"/>
                  </a:moveTo>
                  <a:lnTo>
                    <a:pt x="681285" y="0"/>
                  </a:lnTo>
                  <a:lnTo>
                    <a:pt x="681285" y="649776"/>
                  </a:lnTo>
                  <a:lnTo>
                    <a:pt x="0" y="649776"/>
                  </a:lnTo>
                  <a:lnTo>
                    <a:pt x="0" y="0"/>
                  </a:lnTo>
                  <a:close/>
                </a:path>
              </a:pathLst>
            </a:custGeom>
            <a:blipFill>
              <a:blip r:embed="rId6"/>
              <a:stretch>
                <a:fillRect/>
              </a:stretch>
            </a:blipFill>
          </p:spPr>
          <p:txBody>
            <a:bodyPr/>
            <a:lstStyle/>
            <a:p>
              <a:endParaRPr lang="en-GB"/>
            </a:p>
          </p:txBody>
        </p:sp>
      </p:grpSp>
      <p:grpSp>
        <p:nvGrpSpPr>
          <p:cNvPr id="30" name="Group 30"/>
          <p:cNvGrpSpPr/>
          <p:nvPr/>
        </p:nvGrpSpPr>
        <p:grpSpPr>
          <a:xfrm rot="6899620">
            <a:off x="1960759" y="3870007"/>
            <a:ext cx="1973236" cy="3006118"/>
            <a:chOff x="0" y="0"/>
            <a:chExt cx="2630981" cy="4008157"/>
          </a:xfrm>
        </p:grpSpPr>
        <p:sp>
          <p:nvSpPr>
            <p:cNvPr id="31" name="Freeform 31"/>
            <p:cNvSpPr/>
            <p:nvPr/>
          </p:nvSpPr>
          <p:spPr>
            <a:xfrm>
              <a:off x="1389826" y="3107841"/>
              <a:ext cx="943974" cy="900316"/>
            </a:xfrm>
            <a:custGeom>
              <a:avLst/>
              <a:gdLst/>
              <a:ahLst/>
              <a:cxnLst/>
              <a:rect l="l" t="t" r="r" b="b"/>
              <a:pathLst>
                <a:path w="943974" h="900316">
                  <a:moveTo>
                    <a:pt x="0" y="0"/>
                  </a:moveTo>
                  <a:lnTo>
                    <a:pt x="943975" y="0"/>
                  </a:lnTo>
                  <a:lnTo>
                    <a:pt x="943975" y="900316"/>
                  </a:lnTo>
                  <a:lnTo>
                    <a:pt x="0" y="900316"/>
                  </a:lnTo>
                  <a:lnTo>
                    <a:pt x="0" y="0"/>
                  </a:lnTo>
                  <a:close/>
                </a:path>
              </a:pathLst>
            </a:custGeom>
            <a:blipFill>
              <a:blip r:embed="rId4"/>
              <a:stretch>
                <a:fillRect/>
              </a:stretch>
            </a:blipFill>
          </p:spPr>
          <p:txBody>
            <a:bodyPr/>
            <a:lstStyle/>
            <a:p>
              <a:endParaRPr lang="en-GB"/>
            </a:p>
          </p:txBody>
        </p:sp>
        <p:sp>
          <p:nvSpPr>
            <p:cNvPr id="32" name="Freeform 32"/>
            <p:cNvSpPr/>
            <p:nvPr/>
          </p:nvSpPr>
          <p:spPr>
            <a:xfrm rot="2881892">
              <a:off x="1669612" y="2840653"/>
              <a:ext cx="808604" cy="771207"/>
            </a:xfrm>
            <a:custGeom>
              <a:avLst/>
              <a:gdLst/>
              <a:ahLst/>
              <a:cxnLst/>
              <a:rect l="l" t="t" r="r" b="b"/>
              <a:pathLst>
                <a:path w="808604" h="771207">
                  <a:moveTo>
                    <a:pt x="0" y="0"/>
                  </a:moveTo>
                  <a:lnTo>
                    <a:pt x="808605" y="0"/>
                  </a:lnTo>
                  <a:lnTo>
                    <a:pt x="808605" y="771207"/>
                  </a:lnTo>
                  <a:lnTo>
                    <a:pt x="0" y="771207"/>
                  </a:lnTo>
                  <a:lnTo>
                    <a:pt x="0" y="0"/>
                  </a:lnTo>
                  <a:close/>
                </a:path>
              </a:pathLst>
            </a:custGeom>
            <a:blipFill>
              <a:blip r:embed="rId5"/>
              <a:stretch>
                <a:fillRect/>
              </a:stretch>
            </a:blipFill>
          </p:spPr>
          <p:txBody>
            <a:bodyPr/>
            <a:lstStyle/>
            <a:p>
              <a:endParaRPr lang="en-GB"/>
            </a:p>
          </p:txBody>
        </p:sp>
        <p:sp>
          <p:nvSpPr>
            <p:cNvPr id="33" name="Freeform 33"/>
            <p:cNvSpPr/>
            <p:nvPr/>
          </p:nvSpPr>
          <p:spPr>
            <a:xfrm rot="-5911329">
              <a:off x="1547849" y="2396171"/>
              <a:ext cx="678282" cy="646912"/>
            </a:xfrm>
            <a:custGeom>
              <a:avLst/>
              <a:gdLst/>
              <a:ahLst/>
              <a:cxnLst/>
              <a:rect l="l" t="t" r="r" b="b"/>
              <a:pathLst>
                <a:path w="678282" h="646912">
                  <a:moveTo>
                    <a:pt x="0" y="0"/>
                  </a:moveTo>
                  <a:lnTo>
                    <a:pt x="678282" y="0"/>
                  </a:lnTo>
                  <a:lnTo>
                    <a:pt x="678282" y="646912"/>
                  </a:lnTo>
                  <a:lnTo>
                    <a:pt x="0" y="646912"/>
                  </a:lnTo>
                  <a:lnTo>
                    <a:pt x="0" y="0"/>
                  </a:lnTo>
                  <a:close/>
                </a:path>
              </a:pathLst>
            </a:custGeom>
            <a:blipFill>
              <a:blip r:embed="rId6"/>
              <a:stretch>
                <a:fillRect/>
              </a:stretch>
            </a:blipFill>
          </p:spPr>
          <p:txBody>
            <a:bodyPr/>
            <a:lstStyle/>
            <a:p>
              <a:endParaRPr lang="en-GB"/>
            </a:p>
          </p:txBody>
        </p:sp>
        <p:sp>
          <p:nvSpPr>
            <p:cNvPr id="34" name="Freeform 34"/>
            <p:cNvSpPr/>
            <p:nvPr/>
          </p:nvSpPr>
          <p:spPr>
            <a:xfrm rot="-6899620">
              <a:off x="60339" y="624074"/>
              <a:ext cx="2461004" cy="1701169"/>
            </a:xfrm>
            <a:custGeom>
              <a:avLst/>
              <a:gdLst/>
              <a:ahLst/>
              <a:cxnLst/>
              <a:rect l="l" t="t" r="r" b="b"/>
              <a:pathLst>
                <a:path w="2461004" h="1701169">
                  <a:moveTo>
                    <a:pt x="0" y="0"/>
                  </a:moveTo>
                  <a:lnTo>
                    <a:pt x="2461003" y="0"/>
                  </a:lnTo>
                  <a:lnTo>
                    <a:pt x="2461003" y="1701169"/>
                  </a:lnTo>
                  <a:lnTo>
                    <a:pt x="0" y="1701169"/>
                  </a:lnTo>
                  <a:lnTo>
                    <a:pt x="0" y="0"/>
                  </a:lnTo>
                  <a:close/>
                </a:path>
              </a:pathLst>
            </a:custGeom>
            <a:blipFill>
              <a:blip r:embed="rId10"/>
              <a:stretch>
                <a:fillRect/>
              </a:stretch>
            </a:blipFill>
          </p:spPr>
          <p:txBody>
            <a:bodyPr/>
            <a:lstStyle/>
            <a:p>
              <a:endParaRPr lang="en-GB"/>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1028702" y="1028700"/>
            <a:ext cx="16230596" cy="8229600"/>
            <a:chOff x="-10990" y="-11073"/>
            <a:chExt cx="1889004" cy="957805"/>
          </a:xfrm>
        </p:grpSpPr>
        <p:sp>
          <p:nvSpPr>
            <p:cNvPr id="6" name="Freeform 6"/>
            <p:cNvSpPr/>
            <p:nvPr/>
          </p:nvSpPr>
          <p:spPr>
            <a:xfrm>
              <a:off x="-10990" y="-11073"/>
              <a:ext cx="1889004" cy="957805"/>
            </a:xfrm>
            <a:custGeom>
              <a:avLst/>
              <a:gdLst/>
              <a:ahLst/>
              <a:cxnLst/>
              <a:rect l="l" t="t" r="r" b="b"/>
              <a:pathLst>
                <a:path w="1867024" h="935659">
                  <a:moveTo>
                    <a:pt x="20270" y="0"/>
                  </a:moveTo>
                  <a:lnTo>
                    <a:pt x="1846754" y="0"/>
                  </a:lnTo>
                  <a:cubicBezTo>
                    <a:pt x="1857949" y="0"/>
                    <a:pt x="1867024" y="9075"/>
                    <a:pt x="1867024" y="20270"/>
                  </a:cubicBezTo>
                  <a:lnTo>
                    <a:pt x="1867024" y="915389"/>
                  </a:lnTo>
                  <a:cubicBezTo>
                    <a:pt x="1867024" y="926584"/>
                    <a:pt x="1857949" y="935659"/>
                    <a:pt x="1846754" y="935659"/>
                  </a:cubicBezTo>
                  <a:lnTo>
                    <a:pt x="20270" y="935659"/>
                  </a:lnTo>
                  <a:cubicBezTo>
                    <a:pt x="9075" y="935659"/>
                    <a:pt x="0" y="926584"/>
                    <a:pt x="0" y="915389"/>
                  </a:cubicBezTo>
                  <a:lnTo>
                    <a:pt x="0" y="20270"/>
                  </a:lnTo>
                  <a:cubicBezTo>
                    <a:pt x="0" y="9075"/>
                    <a:pt x="9075" y="0"/>
                    <a:pt x="20270" y="0"/>
                  </a:cubicBezTo>
                  <a:close/>
                </a:path>
              </a:pathLst>
            </a:custGeom>
            <a:blipFill>
              <a:blip r:embed="rId3"/>
              <a:stretch>
                <a:fillRect t="-6120" b="-6120"/>
              </a:stretch>
            </a:blipFill>
          </p:spPr>
          <p:txBody>
            <a:bodyPr/>
            <a:lstStyle/>
            <a:p>
              <a:endParaRPr lang="en-GB"/>
            </a:p>
          </p:txBody>
        </p:sp>
      </p:grpSp>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000000">
                <a:alpha val="0"/>
              </a:srgbClr>
            </a:solidFill>
            <a:ln w="95250" cap="rnd">
              <a:solidFill>
                <a:srgbClr val="FCB615"/>
              </a:solidFill>
              <a:prstDash val="solid"/>
              <a:round/>
            </a:ln>
          </p:spPr>
          <p:txBody>
            <a:bodyPr/>
            <a:lstStyle/>
            <a:p>
              <a:endParaRPr lang="en-GB"/>
            </a:p>
          </p:txBody>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a:off x="182222" y="9294313"/>
            <a:ext cx="1692955" cy="992687"/>
          </a:xfrm>
          <a:custGeom>
            <a:avLst/>
            <a:gdLst/>
            <a:ahLst/>
            <a:cxnLst/>
            <a:rect l="l" t="t" r="r" b="b"/>
            <a:pathLst>
              <a:path w="1692955" h="992687">
                <a:moveTo>
                  <a:pt x="0" y="0"/>
                </a:moveTo>
                <a:lnTo>
                  <a:pt x="1692956" y="0"/>
                </a:lnTo>
                <a:lnTo>
                  <a:pt x="1692956" y="992687"/>
                </a:lnTo>
                <a:lnTo>
                  <a:pt x="0" y="992687"/>
                </a:lnTo>
                <a:lnTo>
                  <a:pt x="0" y="0"/>
                </a:lnTo>
                <a:close/>
              </a:path>
            </a:pathLst>
          </a:custGeom>
          <a:blipFill>
            <a:blip r:embed="rId4"/>
            <a:stretch>
              <a:fillRect/>
            </a:stretch>
          </a:blipFill>
        </p:spPr>
        <p:txBody>
          <a:bodyPr/>
          <a:lstStyle/>
          <a:p>
            <a:endParaRPr lang="en-GB"/>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CB615"/>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FF"/>
            </a:solidFill>
            <a:ln w="95250" cap="rnd">
              <a:solidFill>
                <a:srgbClr val="FFFFFF"/>
              </a:solidFill>
              <a:prstDash val="solid"/>
              <a:round/>
            </a:ln>
          </p:spPr>
          <p:txBody>
            <a:bodyPr/>
            <a:lstStyle/>
            <a:p>
              <a:endParaRPr lang="en-GB"/>
            </a:p>
          </p:txBody>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82222" y="9294313"/>
            <a:ext cx="1692955" cy="992687"/>
          </a:xfrm>
          <a:custGeom>
            <a:avLst/>
            <a:gdLst/>
            <a:ahLst/>
            <a:cxnLst/>
            <a:rect l="l" t="t" r="r" b="b"/>
            <a:pathLst>
              <a:path w="1692955" h="992687">
                <a:moveTo>
                  <a:pt x="0" y="0"/>
                </a:moveTo>
                <a:lnTo>
                  <a:pt x="1692956" y="0"/>
                </a:lnTo>
                <a:lnTo>
                  <a:pt x="1692956" y="992687"/>
                </a:lnTo>
                <a:lnTo>
                  <a:pt x="0" y="992687"/>
                </a:lnTo>
                <a:lnTo>
                  <a:pt x="0" y="0"/>
                </a:lnTo>
                <a:close/>
              </a:path>
            </a:pathLst>
          </a:custGeom>
          <a:blipFill>
            <a:blip r:embed="rId3"/>
            <a:stretch>
              <a:fillRect/>
            </a:stretch>
          </a:blipFill>
        </p:spPr>
        <p:txBody>
          <a:bodyPr/>
          <a:lstStyle/>
          <a:p>
            <a:endParaRPr lang="en-GB"/>
          </a:p>
        </p:txBody>
      </p:sp>
      <p:sp>
        <p:nvSpPr>
          <p:cNvPr id="6" name="Freeform 6"/>
          <p:cNvSpPr/>
          <p:nvPr/>
        </p:nvSpPr>
        <p:spPr>
          <a:xfrm>
            <a:off x="1875178" y="4619788"/>
            <a:ext cx="5048061" cy="3533643"/>
          </a:xfrm>
          <a:custGeom>
            <a:avLst/>
            <a:gdLst/>
            <a:ahLst/>
            <a:cxnLst/>
            <a:rect l="l" t="t" r="r" b="b"/>
            <a:pathLst>
              <a:path w="5048061" h="3533643">
                <a:moveTo>
                  <a:pt x="0" y="0"/>
                </a:moveTo>
                <a:lnTo>
                  <a:pt x="5048060" y="0"/>
                </a:lnTo>
                <a:lnTo>
                  <a:pt x="5048060" y="3533643"/>
                </a:lnTo>
                <a:lnTo>
                  <a:pt x="0" y="3533643"/>
                </a:lnTo>
                <a:lnTo>
                  <a:pt x="0" y="0"/>
                </a:lnTo>
                <a:close/>
              </a:path>
            </a:pathLst>
          </a:custGeom>
          <a:blipFill>
            <a:blip r:embed="rId4"/>
            <a:stretch>
              <a:fillRect/>
            </a:stretch>
          </a:blipFill>
        </p:spPr>
        <p:txBody>
          <a:bodyPr/>
          <a:lstStyle/>
          <a:p>
            <a:endParaRPr lang="en-GB"/>
          </a:p>
        </p:txBody>
      </p:sp>
      <p:sp>
        <p:nvSpPr>
          <p:cNvPr id="7" name="TextBox 7"/>
          <p:cNvSpPr txBox="1"/>
          <p:nvPr/>
        </p:nvSpPr>
        <p:spPr>
          <a:xfrm>
            <a:off x="0" y="1313136"/>
            <a:ext cx="18288000" cy="2835651"/>
          </a:xfrm>
          <a:prstGeom prst="rect">
            <a:avLst/>
          </a:prstGeom>
        </p:spPr>
        <p:txBody>
          <a:bodyPr lIns="0" tIns="0" rIns="0" bIns="0" rtlCol="0" anchor="t">
            <a:spAutoFit/>
          </a:bodyPr>
          <a:lstStyle/>
          <a:p>
            <a:pPr algn="ctr">
              <a:lnSpc>
                <a:spcPts val="11396"/>
              </a:lnSpc>
              <a:spcBef>
                <a:spcPct val="0"/>
              </a:spcBef>
            </a:pPr>
            <a:r>
              <a:rPr lang="en-US" sz="8140">
                <a:solidFill>
                  <a:srgbClr val="FCB615"/>
                </a:solidFill>
                <a:latin typeface="Bobby Jones Soft"/>
                <a:ea typeface="Bobby Jones Soft"/>
                <a:cs typeface="Bobby Jones Soft"/>
                <a:sym typeface="Bobby Jones Soft"/>
              </a:rPr>
              <a:t>Why is air pollution a problem in Colchester?</a:t>
            </a:r>
          </a:p>
        </p:txBody>
      </p:sp>
      <p:sp>
        <p:nvSpPr>
          <p:cNvPr id="8" name="TextBox 8"/>
          <p:cNvSpPr txBox="1"/>
          <p:nvPr/>
        </p:nvSpPr>
        <p:spPr>
          <a:xfrm>
            <a:off x="7819748" y="4665650"/>
            <a:ext cx="8524609" cy="1609725"/>
          </a:xfrm>
          <a:prstGeom prst="rect">
            <a:avLst/>
          </a:prstGeom>
        </p:spPr>
        <p:txBody>
          <a:bodyPr lIns="0" tIns="0" rIns="0" bIns="0" rtlCol="0" anchor="t">
            <a:spAutoFit/>
          </a:bodyPr>
          <a:lstStyle/>
          <a:p>
            <a:pPr algn="l">
              <a:lnSpc>
                <a:spcPts val="6299"/>
              </a:lnSpc>
              <a:spcBef>
                <a:spcPct val="0"/>
              </a:spcBef>
            </a:pPr>
            <a:r>
              <a:rPr lang="en-US" sz="4500">
                <a:solidFill>
                  <a:srgbClr val="000000"/>
                </a:solidFill>
                <a:latin typeface="Poppins"/>
                <a:ea typeface="Poppins"/>
                <a:cs typeface="Poppins"/>
                <a:sym typeface="Poppins"/>
              </a:rPr>
              <a:t>Narrow streets mean that the air pollution gets stuck</a:t>
            </a:r>
          </a:p>
        </p:txBody>
      </p:sp>
      <p:sp>
        <p:nvSpPr>
          <p:cNvPr id="9" name="TextBox 9"/>
          <p:cNvSpPr txBox="1"/>
          <p:nvPr/>
        </p:nvSpPr>
        <p:spPr>
          <a:xfrm>
            <a:off x="7819748" y="6374020"/>
            <a:ext cx="7371596" cy="1609725"/>
          </a:xfrm>
          <a:prstGeom prst="rect">
            <a:avLst/>
          </a:prstGeom>
        </p:spPr>
        <p:txBody>
          <a:bodyPr lIns="0" tIns="0" rIns="0" bIns="0" rtlCol="0" anchor="t">
            <a:spAutoFit/>
          </a:bodyPr>
          <a:lstStyle/>
          <a:p>
            <a:pPr algn="l">
              <a:lnSpc>
                <a:spcPts val="6299"/>
              </a:lnSpc>
              <a:spcBef>
                <a:spcPct val="0"/>
              </a:spcBef>
            </a:pPr>
            <a:r>
              <a:rPr lang="en-US" sz="4500">
                <a:solidFill>
                  <a:srgbClr val="000000"/>
                </a:solidFill>
                <a:latin typeface="Poppins"/>
                <a:ea typeface="Poppins"/>
                <a:cs typeface="Poppins"/>
                <a:sym typeface="Poppins"/>
              </a:rPr>
              <a:t>It builds up and we can breathe it in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CB615"/>
            </a:solidFill>
            <a:ln w="95250" cap="rnd">
              <a:solidFill>
                <a:srgbClr val="FCB615"/>
              </a:solidFill>
              <a:prstDash val="solid"/>
              <a:round/>
            </a:ln>
          </p:spPr>
          <p:txBody>
            <a:bodyPr/>
            <a:lstStyle/>
            <a:p>
              <a:endParaRPr lang="en-GB"/>
            </a:p>
          </p:txBody>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82222" y="9294313"/>
            <a:ext cx="1692955" cy="992687"/>
          </a:xfrm>
          <a:custGeom>
            <a:avLst/>
            <a:gdLst/>
            <a:ahLst/>
            <a:cxnLst/>
            <a:rect l="l" t="t" r="r" b="b"/>
            <a:pathLst>
              <a:path w="1692955" h="992687">
                <a:moveTo>
                  <a:pt x="0" y="0"/>
                </a:moveTo>
                <a:lnTo>
                  <a:pt x="1692956" y="0"/>
                </a:lnTo>
                <a:lnTo>
                  <a:pt x="1692956" y="992687"/>
                </a:lnTo>
                <a:lnTo>
                  <a:pt x="0" y="992687"/>
                </a:lnTo>
                <a:lnTo>
                  <a:pt x="0" y="0"/>
                </a:lnTo>
                <a:close/>
              </a:path>
            </a:pathLst>
          </a:custGeom>
          <a:blipFill>
            <a:blip r:embed="rId3"/>
            <a:stretch>
              <a:fillRect/>
            </a:stretch>
          </a:blipFill>
        </p:spPr>
        <p:txBody>
          <a:bodyPr/>
          <a:lstStyle/>
          <a:p>
            <a:endParaRPr lang="en-GB"/>
          </a:p>
        </p:txBody>
      </p:sp>
      <p:sp>
        <p:nvSpPr>
          <p:cNvPr id="6" name="Freeform 6"/>
          <p:cNvSpPr/>
          <p:nvPr/>
        </p:nvSpPr>
        <p:spPr>
          <a:xfrm>
            <a:off x="11182994" y="4148787"/>
            <a:ext cx="5074220" cy="4471656"/>
          </a:xfrm>
          <a:custGeom>
            <a:avLst/>
            <a:gdLst/>
            <a:ahLst/>
            <a:cxnLst/>
            <a:rect l="l" t="t" r="r" b="b"/>
            <a:pathLst>
              <a:path w="5074220" h="4471656">
                <a:moveTo>
                  <a:pt x="0" y="0"/>
                </a:moveTo>
                <a:lnTo>
                  <a:pt x="5074220" y="0"/>
                </a:lnTo>
                <a:lnTo>
                  <a:pt x="5074220" y="4471656"/>
                </a:lnTo>
                <a:lnTo>
                  <a:pt x="0" y="4471656"/>
                </a:lnTo>
                <a:lnTo>
                  <a:pt x="0" y="0"/>
                </a:lnTo>
                <a:close/>
              </a:path>
            </a:pathLst>
          </a:custGeom>
          <a:blipFill>
            <a:blip r:embed="rId4"/>
            <a:stretch>
              <a:fillRect/>
            </a:stretch>
          </a:blipFill>
        </p:spPr>
        <p:txBody>
          <a:bodyPr/>
          <a:lstStyle/>
          <a:p>
            <a:endParaRPr lang="en-GB"/>
          </a:p>
        </p:txBody>
      </p:sp>
      <p:grpSp>
        <p:nvGrpSpPr>
          <p:cNvPr id="7" name="Group 7"/>
          <p:cNvGrpSpPr/>
          <p:nvPr/>
        </p:nvGrpSpPr>
        <p:grpSpPr>
          <a:xfrm>
            <a:off x="1772105" y="4734712"/>
            <a:ext cx="8300553" cy="3684738"/>
            <a:chOff x="0" y="0"/>
            <a:chExt cx="2186154" cy="970466"/>
          </a:xfrm>
        </p:grpSpPr>
        <p:sp>
          <p:nvSpPr>
            <p:cNvPr id="8" name="Freeform 8"/>
            <p:cNvSpPr/>
            <p:nvPr/>
          </p:nvSpPr>
          <p:spPr>
            <a:xfrm>
              <a:off x="0" y="0"/>
              <a:ext cx="2186154" cy="970466"/>
            </a:xfrm>
            <a:custGeom>
              <a:avLst/>
              <a:gdLst/>
              <a:ahLst/>
              <a:cxnLst/>
              <a:rect l="l" t="t" r="r" b="b"/>
              <a:pathLst>
                <a:path w="2186154" h="970466">
                  <a:moveTo>
                    <a:pt x="47568" y="0"/>
                  </a:moveTo>
                  <a:lnTo>
                    <a:pt x="2138586" y="0"/>
                  </a:lnTo>
                  <a:cubicBezTo>
                    <a:pt x="2164857" y="0"/>
                    <a:pt x="2186154" y="21297"/>
                    <a:pt x="2186154" y="47568"/>
                  </a:cubicBezTo>
                  <a:lnTo>
                    <a:pt x="2186154" y="922898"/>
                  </a:lnTo>
                  <a:cubicBezTo>
                    <a:pt x="2186154" y="949169"/>
                    <a:pt x="2164857" y="970466"/>
                    <a:pt x="2138586" y="970466"/>
                  </a:cubicBezTo>
                  <a:lnTo>
                    <a:pt x="47568" y="970466"/>
                  </a:lnTo>
                  <a:cubicBezTo>
                    <a:pt x="34952" y="970466"/>
                    <a:pt x="22853" y="965454"/>
                    <a:pt x="13932" y="956534"/>
                  </a:cubicBezTo>
                  <a:cubicBezTo>
                    <a:pt x="5012" y="947613"/>
                    <a:pt x="0" y="935514"/>
                    <a:pt x="0" y="922898"/>
                  </a:cubicBezTo>
                  <a:lnTo>
                    <a:pt x="0" y="47568"/>
                  </a:lnTo>
                  <a:cubicBezTo>
                    <a:pt x="0" y="34952"/>
                    <a:pt x="5012" y="22853"/>
                    <a:pt x="13932" y="13932"/>
                  </a:cubicBezTo>
                  <a:cubicBezTo>
                    <a:pt x="22853" y="5012"/>
                    <a:pt x="34952" y="0"/>
                    <a:pt x="47568" y="0"/>
                  </a:cubicBezTo>
                  <a:close/>
                </a:path>
              </a:pathLst>
            </a:custGeom>
            <a:solidFill>
              <a:srgbClr val="FFFFFF"/>
            </a:solidFill>
          </p:spPr>
          <p:txBody>
            <a:bodyPr/>
            <a:lstStyle/>
            <a:p>
              <a:endParaRPr lang="en-GB"/>
            </a:p>
          </p:txBody>
        </p:sp>
        <p:sp>
          <p:nvSpPr>
            <p:cNvPr id="9" name="TextBox 9"/>
            <p:cNvSpPr txBox="1"/>
            <p:nvPr/>
          </p:nvSpPr>
          <p:spPr>
            <a:xfrm>
              <a:off x="0" y="-38100"/>
              <a:ext cx="2186154" cy="1008566"/>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1197276" y="1313136"/>
            <a:ext cx="15893448" cy="2835651"/>
          </a:xfrm>
          <a:prstGeom prst="rect">
            <a:avLst/>
          </a:prstGeom>
        </p:spPr>
        <p:txBody>
          <a:bodyPr lIns="0" tIns="0" rIns="0" bIns="0" rtlCol="0" anchor="t">
            <a:spAutoFit/>
          </a:bodyPr>
          <a:lstStyle/>
          <a:p>
            <a:pPr algn="ctr">
              <a:lnSpc>
                <a:spcPts val="11396"/>
              </a:lnSpc>
              <a:spcBef>
                <a:spcPct val="0"/>
              </a:spcBef>
            </a:pPr>
            <a:r>
              <a:rPr lang="en-US" sz="8140">
                <a:solidFill>
                  <a:srgbClr val="FFFFFF"/>
                </a:solidFill>
                <a:latin typeface="Bobby Jones Soft"/>
                <a:ea typeface="Bobby Jones Soft"/>
                <a:cs typeface="Bobby Jones Soft"/>
                <a:sym typeface="Bobby Jones Soft"/>
              </a:rPr>
              <a:t>Why is air pollution a problem near schools?</a:t>
            </a:r>
          </a:p>
        </p:txBody>
      </p:sp>
      <p:sp>
        <p:nvSpPr>
          <p:cNvPr id="11" name="TextBox 11"/>
          <p:cNvSpPr txBox="1"/>
          <p:nvPr/>
        </p:nvSpPr>
        <p:spPr>
          <a:xfrm>
            <a:off x="2030786" y="4793254"/>
            <a:ext cx="9152208" cy="1609725"/>
          </a:xfrm>
          <a:prstGeom prst="rect">
            <a:avLst/>
          </a:prstGeom>
        </p:spPr>
        <p:txBody>
          <a:bodyPr lIns="0" tIns="0" rIns="0" bIns="0" rtlCol="0" anchor="t">
            <a:spAutoFit/>
          </a:bodyPr>
          <a:lstStyle/>
          <a:p>
            <a:pPr algn="l">
              <a:lnSpc>
                <a:spcPts val="6299"/>
              </a:lnSpc>
              <a:spcBef>
                <a:spcPct val="0"/>
              </a:spcBef>
            </a:pPr>
            <a:r>
              <a:rPr lang="en-US" sz="4500">
                <a:solidFill>
                  <a:srgbClr val="000000"/>
                </a:solidFill>
                <a:latin typeface="Poppins"/>
                <a:ea typeface="Poppins"/>
                <a:cs typeface="Poppins"/>
                <a:sym typeface="Poppins"/>
              </a:rPr>
              <a:t>Breathing in air pollution is particularly bad for children</a:t>
            </a:r>
          </a:p>
        </p:txBody>
      </p:sp>
      <p:sp>
        <p:nvSpPr>
          <p:cNvPr id="12" name="TextBox 12"/>
          <p:cNvSpPr txBox="1"/>
          <p:nvPr/>
        </p:nvSpPr>
        <p:spPr>
          <a:xfrm>
            <a:off x="2030786" y="6637653"/>
            <a:ext cx="8846707" cy="1609725"/>
          </a:xfrm>
          <a:prstGeom prst="rect">
            <a:avLst/>
          </a:prstGeom>
        </p:spPr>
        <p:txBody>
          <a:bodyPr lIns="0" tIns="0" rIns="0" bIns="0" rtlCol="0" anchor="t">
            <a:spAutoFit/>
          </a:bodyPr>
          <a:lstStyle/>
          <a:p>
            <a:pPr algn="l">
              <a:lnSpc>
                <a:spcPts val="6299"/>
              </a:lnSpc>
              <a:spcBef>
                <a:spcPct val="0"/>
              </a:spcBef>
            </a:pPr>
            <a:r>
              <a:rPr lang="en-US" sz="4500">
                <a:solidFill>
                  <a:srgbClr val="000000"/>
                </a:solidFill>
                <a:latin typeface="Poppins"/>
                <a:ea typeface="Poppins"/>
                <a:cs typeface="Poppins"/>
                <a:sym typeface="Poppins"/>
              </a:rPr>
              <a:t>It affects growth and development of your lungs</a:t>
            </a: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a:blip xmlns:r="http://schemas.openxmlformats.org/officeDocument/2006/relationships" r:embed="rId1"/>
          <a:stretch>
            <a:fillRect t="-9106" b="-3135"/>
          </a:stretch>
        </a:blipFill>
      </a:spPr>
      <a:bodyPr/>
      <a:lstStyle>
        <a:defPPr algn="l">
          <a:defRPr/>
        </a:defPPr>
      </a:lst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4394</TotalTime>
  <Words>1049</Words>
  <Application>Microsoft Macintosh PowerPoint</Application>
  <PresentationFormat>Custom</PresentationFormat>
  <Paragraphs>95</Paragraphs>
  <Slides>14</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Calibri</vt:lpstr>
      <vt:lpstr>Poppins</vt:lpstr>
      <vt:lpstr>Bobby Jones Soft</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School Assembly</dc:title>
  <cp:lastModifiedBy>Amy Meadows</cp:lastModifiedBy>
  <cp:revision>7</cp:revision>
  <dcterms:created xsi:type="dcterms:W3CDTF">2006-08-16T00:00:00Z</dcterms:created>
  <dcterms:modified xsi:type="dcterms:W3CDTF">2024-11-25T09:57:29Z</dcterms:modified>
  <dc:identifier>DAGQjiR7iQg</dc:identifier>
</cp:coreProperties>
</file>